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3"/>
  </p:notesMasterIdLst>
  <p:sldIdLst>
    <p:sldId id="256" r:id="rId2"/>
    <p:sldId id="278" r:id="rId3"/>
    <p:sldId id="279" r:id="rId4"/>
    <p:sldId id="257" r:id="rId5"/>
    <p:sldId id="258" r:id="rId6"/>
    <p:sldId id="259" r:id="rId7"/>
    <p:sldId id="260" r:id="rId8"/>
    <p:sldId id="261" r:id="rId9"/>
    <p:sldId id="262" r:id="rId10"/>
    <p:sldId id="263" r:id="rId11"/>
    <p:sldId id="264" r:id="rId12"/>
    <p:sldId id="265" r:id="rId13"/>
    <p:sldId id="266" r:id="rId14"/>
    <p:sldId id="267" r:id="rId15"/>
    <p:sldId id="282" r:id="rId16"/>
    <p:sldId id="268" r:id="rId17"/>
    <p:sldId id="280" r:id="rId18"/>
    <p:sldId id="269" r:id="rId19"/>
    <p:sldId id="270" r:id="rId20"/>
    <p:sldId id="283" r:id="rId21"/>
    <p:sldId id="285" r:id="rId22"/>
    <p:sldId id="286" r:id="rId23"/>
    <p:sldId id="271" r:id="rId24"/>
    <p:sldId id="272" r:id="rId25"/>
    <p:sldId id="281" r:id="rId26"/>
    <p:sldId id="273" r:id="rId27"/>
    <p:sldId id="274" r:id="rId28"/>
    <p:sldId id="276" r:id="rId29"/>
    <p:sldId id="284" r:id="rId30"/>
    <p:sldId id="275" r:id="rId31"/>
    <p:sldId id="277" r:id="rId32"/>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A55E89-206E-47D4-AB52-343E0E975E08}" type="doc">
      <dgm:prSet loTypeId="urn:microsoft.com/office/officeart/2005/8/layout/hProcess7#1" loCatId="list" qsTypeId="urn:microsoft.com/office/officeart/2005/8/quickstyle/simple1" qsCatId="simple" csTypeId="urn:microsoft.com/office/officeart/2005/8/colors/colorful1#1" csCatId="colorful" phldr="1"/>
      <dgm:spPr/>
      <dgm:t>
        <a:bodyPr/>
        <a:lstStyle/>
        <a:p>
          <a:endParaRPr lang="hr-HR"/>
        </a:p>
      </dgm:t>
    </dgm:pt>
    <dgm:pt modelId="{043E590A-77B1-42F2-B486-1803A9CBF93C}">
      <dgm:prSet phldrT="[Tekst]"/>
      <dgm:spPr/>
      <dgm:t>
        <a:bodyPr/>
        <a:lstStyle/>
        <a:p>
          <a:r>
            <a:rPr lang="hr-HR" dirty="0" smtClean="0"/>
            <a:t>program</a:t>
          </a:r>
          <a:endParaRPr lang="hr-HR" dirty="0"/>
        </a:p>
      </dgm:t>
    </dgm:pt>
    <dgm:pt modelId="{519AF346-34A6-46D3-899E-5D62FD1282B7}" type="parTrans" cxnId="{708A2E45-A0CC-4F59-A0B1-750068386668}">
      <dgm:prSet/>
      <dgm:spPr/>
      <dgm:t>
        <a:bodyPr/>
        <a:lstStyle/>
        <a:p>
          <a:endParaRPr lang="hr-HR"/>
        </a:p>
      </dgm:t>
    </dgm:pt>
    <dgm:pt modelId="{2D4056AF-381A-4BCE-9335-B46B45D594C4}" type="sibTrans" cxnId="{708A2E45-A0CC-4F59-A0B1-750068386668}">
      <dgm:prSet/>
      <dgm:spPr/>
      <dgm:t>
        <a:bodyPr/>
        <a:lstStyle/>
        <a:p>
          <a:endParaRPr lang="hr-HR"/>
        </a:p>
      </dgm:t>
    </dgm:pt>
    <dgm:pt modelId="{4EDD12F8-A303-4B01-95BC-A63271407CA1}">
      <dgm:prSet phldrT="[Tekst]"/>
      <dgm:spPr/>
      <dgm:t>
        <a:bodyPr/>
        <a:lstStyle/>
        <a:p>
          <a:r>
            <a:rPr lang="hr-HR" dirty="0" smtClean="0"/>
            <a:t>General program secondary school</a:t>
          </a:r>
        </a:p>
        <a:p>
          <a:r>
            <a:rPr lang="hr-HR" dirty="0" smtClean="0"/>
            <a:t>4 </a:t>
          </a:r>
          <a:r>
            <a:rPr lang="hr-HR" dirty="0" err="1" smtClean="0"/>
            <a:t>years</a:t>
          </a:r>
          <a:endParaRPr lang="hr-HR" dirty="0"/>
        </a:p>
      </dgm:t>
    </dgm:pt>
    <dgm:pt modelId="{3B4EC5B9-0DE0-4038-B5CA-794C7D861918}" type="parTrans" cxnId="{9E5511FF-7D04-477C-9E67-3AFCEB0D34F9}">
      <dgm:prSet/>
      <dgm:spPr/>
      <dgm:t>
        <a:bodyPr/>
        <a:lstStyle/>
        <a:p>
          <a:endParaRPr lang="hr-HR"/>
        </a:p>
      </dgm:t>
    </dgm:pt>
    <dgm:pt modelId="{575FC2F0-2DE1-46A9-9335-8315599DB050}" type="sibTrans" cxnId="{9E5511FF-7D04-477C-9E67-3AFCEB0D34F9}">
      <dgm:prSet/>
      <dgm:spPr/>
      <dgm:t>
        <a:bodyPr/>
        <a:lstStyle/>
        <a:p>
          <a:endParaRPr lang="hr-HR"/>
        </a:p>
      </dgm:t>
    </dgm:pt>
    <dgm:pt modelId="{582AD997-4C58-43E3-99E6-CE0E5EF70816}">
      <dgm:prSet phldrT="[Tekst]"/>
      <dgm:spPr/>
      <dgm:t>
        <a:bodyPr/>
        <a:lstStyle/>
        <a:p>
          <a:r>
            <a:rPr lang="hr-HR" dirty="0" smtClean="0"/>
            <a:t>program</a:t>
          </a:r>
          <a:endParaRPr lang="hr-HR" dirty="0"/>
        </a:p>
      </dgm:t>
    </dgm:pt>
    <dgm:pt modelId="{F527A79F-3BD0-4838-BE05-5712C4E7926F}" type="parTrans" cxnId="{8C86A1A2-1953-42EB-AC68-FCB05E8B1B68}">
      <dgm:prSet/>
      <dgm:spPr/>
      <dgm:t>
        <a:bodyPr/>
        <a:lstStyle/>
        <a:p>
          <a:endParaRPr lang="hr-HR"/>
        </a:p>
      </dgm:t>
    </dgm:pt>
    <dgm:pt modelId="{3386D1FB-1E3B-41D5-8A71-8A09661138B8}" type="sibTrans" cxnId="{8C86A1A2-1953-42EB-AC68-FCB05E8B1B68}">
      <dgm:prSet/>
      <dgm:spPr/>
      <dgm:t>
        <a:bodyPr/>
        <a:lstStyle/>
        <a:p>
          <a:endParaRPr lang="hr-HR"/>
        </a:p>
      </dgm:t>
    </dgm:pt>
    <dgm:pt modelId="{02CBDFDE-C8B4-4362-A214-E965B2A152CE}">
      <dgm:prSet phldrT="[Tekst]"/>
      <dgm:spPr/>
      <dgm:t>
        <a:bodyPr/>
        <a:lstStyle/>
        <a:p>
          <a:r>
            <a:rPr lang="hr-HR" dirty="0" err="1" smtClean="0"/>
            <a:t>Economist</a:t>
          </a:r>
          <a:endParaRPr lang="hr-HR" dirty="0" smtClean="0"/>
        </a:p>
        <a:p>
          <a:endParaRPr lang="hr-HR" dirty="0" smtClean="0"/>
        </a:p>
        <a:p>
          <a:r>
            <a:rPr lang="hr-HR" dirty="0" smtClean="0"/>
            <a:t>4 </a:t>
          </a:r>
          <a:r>
            <a:rPr lang="hr-HR" dirty="0" err="1" smtClean="0"/>
            <a:t>years</a:t>
          </a:r>
          <a:endParaRPr lang="hr-HR" dirty="0" smtClean="0"/>
        </a:p>
        <a:p>
          <a:endParaRPr lang="hr-HR" dirty="0"/>
        </a:p>
      </dgm:t>
    </dgm:pt>
    <dgm:pt modelId="{C405C8F3-19DB-4D9C-BD69-3C58CA86DC90}" type="parTrans" cxnId="{BE19214D-B997-41DA-90C5-015764432970}">
      <dgm:prSet/>
      <dgm:spPr/>
      <dgm:t>
        <a:bodyPr/>
        <a:lstStyle/>
        <a:p>
          <a:endParaRPr lang="hr-HR"/>
        </a:p>
      </dgm:t>
    </dgm:pt>
    <dgm:pt modelId="{7E143E46-030D-4E19-8C06-515607F822A6}" type="sibTrans" cxnId="{BE19214D-B997-41DA-90C5-015764432970}">
      <dgm:prSet/>
      <dgm:spPr/>
      <dgm:t>
        <a:bodyPr/>
        <a:lstStyle/>
        <a:p>
          <a:endParaRPr lang="hr-HR"/>
        </a:p>
      </dgm:t>
    </dgm:pt>
    <dgm:pt modelId="{41B5C613-7FB6-4A2C-9ECE-09B451DC9C36}">
      <dgm:prSet phldrT="[Tekst]"/>
      <dgm:spPr/>
      <dgm:t>
        <a:bodyPr/>
        <a:lstStyle/>
        <a:p>
          <a:r>
            <a:rPr lang="hr-HR" dirty="0" smtClean="0"/>
            <a:t>program</a:t>
          </a:r>
          <a:endParaRPr lang="hr-HR" dirty="0"/>
        </a:p>
      </dgm:t>
    </dgm:pt>
    <dgm:pt modelId="{26185D27-8288-4B6E-9D6B-383AA793C9AD}" type="parTrans" cxnId="{B8078ADF-708C-43C3-B919-A4FB68F71380}">
      <dgm:prSet/>
      <dgm:spPr/>
      <dgm:t>
        <a:bodyPr/>
        <a:lstStyle/>
        <a:p>
          <a:endParaRPr lang="hr-HR"/>
        </a:p>
      </dgm:t>
    </dgm:pt>
    <dgm:pt modelId="{91BF5B91-BEC0-4BCB-9896-80A5FD94BF6F}" type="sibTrans" cxnId="{B8078ADF-708C-43C3-B919-A4FB68F71380}">
      <dgm:prSet/>
      <dgm:spPr/>
      <dgm:t>
        <a:bodyPr/>
        <a:lstStyle/>
        <a:p>
          <a:endParaRPr lang="hr-HR"/>
        </a:p>
      </dgm:t>
    </dgm:pt>
    <dgm:pt modelId="{2B11A6A0-43E6-436A-868C-A428F1052194}">
      <dgm:prSet phldrT="[Tekst]"/>
      <dgm:spPr/>
      <dgm:t>
        <a:bodyPr/>
        <a:lstStyle/>
        <a:p>
          <a:r>
            <a:rPr lang="hr-HR" dirty="0" smtClean="0"/>
            <a:t>Automechanic</a:t>
          </a:r>
        </a:p>
        <a:p>
          <a:r>
            <a:rPr lang="hr-HR" dirty="0" err="1" smtClean="0"/>
            <a:t>Carpenter</a:t>
          </a:r>
          <a:endParaRPr lang="hr-HR" dirty="0" smtClean="0"/>
        </a:p>
        <a:p>
          <a:r>
            <a:rPr lang="hr-HR" dirty="0" smtClean="0"/>
            <a:t>3 </a:t>
          </a:r>
          <a:r>
            <a:rPr lang="hr-HR" dirty="0" err="1" smtClean="0"/>
            <a:t>years</a:t>
          </a:r>
          <a:endParaRPr lang="hr-HR" dirty="0" smtClean="0"/>
        </a:p>
      </dgm:t>
    </dgm:pt>
    <dgm:pt modelId="{2FA43CB5-D3EF-4FA4-9BA6-56F0C467427C}" type="parTrans" cxnId="{370CBE6E-30A5-41A3-BC3B-5F19ABBCCC01}">
      <dgm:prSet/>
      <dgm:spPr/>
      <dgm:t>
        <a:bodyPr/>
        <a:lstStyle/>
        <a:p>
          <a:endParaRPr lang="hr-HR"/>
        </a:p>
      </dgm:t>
    </dgm:pt>
    <dgm:pt modelId="{97287D40-E247-4AA5-BB1E-83A4FF270BDF}" type="sibTrans" cxnId="{370CBE6E-30A5-41A3-BC3B-5F19ABBCCC01}">
      <dgm:prSet/>
      <dgm:spPr/>
      <dgm:t>
        <a:bodyPr/>
        <a:lstStyle/>
        <a:p>
          <a:endParaRPr lang="hr-HR"/>
        </a:p>
      </dgm:t>
    </dgm:pt>
    <dgm:pt modelId="{F6FFEB2C-4E7B-46B4-877B-B5B0780703DB}" type="pres">
      <dgm:prSet presAssocID="{C4A55E89-206E-47D4-AB52-343E0E975E08}" presName="Name0" presStyleCnt="0">
        <dgm:presLayoutVars>
          <dgm:dir/>
          <dgm:animLvl val="lvl"/>
          <dgm:resizeHandles val="exact"/>
        </dgm:presLayoutVars>
      </dgm:prSet>
      <dgm:spPr/>
      <dgm:t>
        <a:bodyPr/>
        <a:lstStyle/>
        <a:p>
          <a:endParaRPr lang="hr-HR"/>
        </a:p>
      </dgm:t>
    </dgm:pt>
    <dgm:pt modelId="{8E65BFD4-3E62-41D3-9936-E731A5FE92C0}" type="pres">
      <dgm:prSet presAssocID="{043E590A-77B1-42F2-B486-1803A9CBF93C}" presName="compositeNode" presStyleCnt="0">
        <dgm:presLayoutVars>
          <dgm:bulletEnabled val="1"/>
        </dgm:presLayoutVars>
      </dgm:prSet>
      <dgm:spPr/>
    </dgm:pt>
    <dgm:pt modelId="{58BB5774-27EE-49D7-8A74-C1E9C1E3DA49}" type="pres">
      <dgm:prSet presAssocID="{043E590A-77B1-42F2-B486-1803A9CBF93C}" presName="bgRect" presStyleLbl="node1" presStyleIdx="0" presStyleCnt="3"/>
      <dgm:spPr/>
      <dgm:t>
        <a:bodyPr/>
        <a:lstStyle/>
        <a:p>
          <a:endParaRPr lang="hr-HR"/>
        </a:p>
      </dgm:t>
    </dgm:pt>
    <dgm:pt modelId="{178117DF-7B28-4B71-9A04-A17BA82BF342}" type="pres">
      <dgm:prSet presAssocID="{043E590A-77B1-42F2-B486-1803A9CBF93C}" presName="parentNode" presStyleLbl="node1" presStyleIdx="0" presStyleCnt="3">
        <dgm:presLayoutVars>
          <dgm:chMax val="0"/>
          <dgm:bulletEnabled val="1"/>
        </dgm:presLayoutVars>
      </dgm:prSet>
      <dgm:spPr/>
      <dgm:t>
        <a:bodyPr/>
        <a:lstStyle/>
        <a:p>
          <a:endParaRPr lang="hr-HR"/>
        </a:p>
      </dgm:t>
    </dgm:pt>
    <dgm:pt modelId="{75C9CE55-046B-4D0D-B28F-CBE734FFCD50}" type="pres">
      <dgm:prSet presAssocID="{043E590A-77B1-42F2-B486-1803A9CBF93C}" presName="childNode" presStyleLbl="node1" presStyleIdx="0" presStyleCnt="3">
        <dgm:presLayoutVars>
          <dgm:bulletEnabled val="1"/>
        </dgm:presLayoutVars>
      </dgm:prSet>
      <dgm:spPr/>
      <dgm:t>
        <a:bodyPr/>
        <a:lstStyle/>
        <a:p>
          <a:endParaRPr lang="hr-HR"/>
        </a:p>
      </dgm:t>
    </dgm:pt>
    <dgm:pt modelId="{75BEB6D3-A4AD-47B1-9C28-FEEC045E5BFE}" type="pres">
      <dgm:prSet presAssocID="{2D4056AF-381A-4BCE-9335-B46B45D594C4}" presName="hSp" presStyleCnt="0"/>
      <dgm:spPr/>
    </dgm:pt>
    <dgm:pt modelId="{AB2BAD4C-6552-4FED-ABA5-5ED2130FD1CC}" type="pres">
      <dgm:prSet presAssocID="{2D4056AF-381A-4BCE-9335-B46B45D594C4}" presName="vProcSp" presStyleCnt="0"/>
      <dgm:spPr/>
    </dgm:pt>
    <dgm:pt modelId="{09D35E76-14C4-4345-A85E-10E9D6EAD52D}" type="pres">
      <dgm:prSet presAssocID="{2D4056AF-381A-4BCE-9335-B46B45D594C4}" presName="vSp1" presStyleCnt="0"/>
      <dgm:spPr/>
    </dgm:pt>
    <dgm:pt modelId="{C93A07CF-E72C-422A-9744-90B56DE72C68}" type="pres">
      <dgm:prSet presAssocID="{2D4056AF-381A-4BCE-9335-B46B45D594C4}" presName="simulatedConn" presStyleLbl="solidFgAcc1" presStyleIdx="0" presStyleCnt="2"/>
      <dgm:spPr/>
    </dgm:pt>
    <dgm:pt modelId="{13E20DA1-0C53-4DDE-BE38-2A5107470E6D}" type="pres">
      <dgm:prSet presAssocID="{2D4056AF-381A-4BCE-9335-B46B45D594C4}" presName="vSp2" presStyleCnt="0"/>
      <dgm:spPr/>
    </dgm:pt>
    <dgm:pt modelId="{30A808A6-1381-49CC-A4FA-2FCE78D8675E}" type="pres">
      <dgm:prSet presAssocID="{2D4056AF-381A-4BCE-9335-B46B45D594C4}" presName="sibTrans" presStyleCnt="0"/>
      <dgm:spPr/>
    </dgm:pt>
    <dgm:pt modelId="{11F69CC7-38E1-43FB-B4BD-0BF5B0D7FE42}" type="pres">
      <dgm:prSet presAssocID="{582AD997-4C58-43E3-99E6-CE0E5EF70816}" presName="compositeNode" presStyleCnt="0">
        <dgm:presLayoutVars>
          <dgm:bulletEnabled val="1"/>
        </dgm:presLayoutVars>
      </dgm:prSet>
      <dgm:spPr/>
    </dgm:pt>
    <dgm:pt modelId="{B4E322F8-E18E-45DF-87C0-4A8B7D7B038F}" type="pres">
      <dgm:prSet presAssocID="{582AD997-4C58-43E3-99E6-CE0E5EF70816}" presName="bgRect" presStyleLbl="node1" presStyleIdx="1" presStyleCnt="3" custLinFactNeighborX="-2299" custLinFactNeighborY="-11538"/>
      <dgm:spPr/>
      <dgm:t>
        <a:bodyPr/>
        <a:lstStyle/>
        <a:p>
          <a:endParaRPr lang="hr-HR"/>
        </a:p>
      </dgm:t>
    </dgm:pt>
    <dgm:pt modelId="{E46B64A6-A481-4DF0-84DC-441740D2F1CC}" type="pres">
      <dgm:prSet presAssocID="{582AD997-4C58-43E3-99E6-CE0E5EF70816}" presName="parentNode" presStyleLbl="node1" presStyleIdx="1" presStyleCnt="3">
        <dgm:presLayoutVars>
          <dgm:chMax val="0"/>
          <dgm:bulletEnabled val="1"/>
        </dgm:presLayoutVars>
      </dgm:prSet>
      <dgm:spPr/>
      <dgm:t>
        <a:bodyPr/>
        <a:lstStyle/>
        <a:p>
          <a:endParaRPr lang="hr-HR"/>
        </a:p>
      </dgm:t>
    </dgm:pt>
    <dgm:pt modelId="{1FA45F46-43D2-480D-BFCB-50EFFD829368}" type="pres">
      <dgm:prSet presAssocID="{582AD997-4C58-43E3-99E6-CE0E5EF70816}" presName="childNode" presStyleLbl="node1" presStyleIdx="1" presStyleCnt="3">
        <dgm:presLayoutVars>
          <dgm:bulletEnabled val="1"/>
        </dgm:presLayoutVars>
      </dgm:prSet>
      <dgm:spPr/>
      <dgm:t>
        <a:bodyPr/>
        <a:lstStyle/>
        <a:p>
          <a:endParaRPr lang="hr-HR"/>
        </a:p>
      </dgm:t>
    </dgm:pt>
    <dgm:pt modelId="{33A03AFB-7FD4-490D-86BB-D6ADCA246CA1}" type="pres">
      <dgm:prSet presAssocID="{3386D1FB-1E3B-41D5-8A71-8A09661138B8}" presName="hSp" presStyleCnt="0"/>
      <dgm:spPr/>
    </dgm:pt>
    <dgm:pt modelId="{ABA17C01-E6FE-46E2-BB32-F27C979D27FC}" type="pres">
      <dgm:prSet presAssocID="{3386D1FB-1E3B-41D5-8A71-8A09661138B8}" presName="vProcSp" presStyleCnt="0"/>
      <dgm:spPr/>
    </dgm:pt>
    <dgm:pt modelId="{AC8EECF8-1ADF-4F9B-BE09-45CFC62DF74E}" type="pres">
      <dgm:prSet presAssocID="{3386D1FB-1E3B-41D5-8A71-8A09661138B8}" presName="vSp1" presStyleCnt="0"/>
      <dgm:spPr/>
    </dgm:pt>
    <dgm:pt modelId="{FA676986-7566-49B5-8A29-1C2861C5C19A}" type="pres">
      <dgm:prSet presAssocID="{3386D1FB-1E3B-41D5-8A71-8A09661138B8}" presName="simulatedConn" presStyleLbl="solidFgAcc1" presStyleIdx="1" presStyleCnt="2"/>
      <dgm:spPr/>
    </dgm:pt>
    <dgm:pt modelId="{54C2A555-1B08-4B28-BE90-45CF3A66FDD6}" type="pres">
      <dgm:prSet presAssocID="{3386D1FB-1E3B-41D5-8A71-8A09661138B8}" presName="vSp2" presStyleCnt="0"/>
      <dgm:spPr/>
    </dgm:pt>
    <dgm:pt modelId="{A31510C3-5C80-41A7-A8FB-C3EF509F6099}" type="pres">
      <dgm:prSet presAssocID="{3386D1FB-1E3B-41D5-8A71-8A09661138B8}" presName="sibTrans" presStyleCnt="0"/>
      <dgm:spPr/>
    </dgm:pt>
    <dgm:pt modelId="{048B40DE-2654-44E9-BD15-331082C41224}" type="pres">
      <dgm:prSet presAssocID="{41B5C613-7FB6-4A2C-9ECE-09B451DC9C36}" presName="compositeNode" presStyleCnt="0">
        <dgm:presLayoutVars>
          <dgm:bulletEnabled val="1"/>
        </dgm:presLayoutVars>
      </dgm:prSet>
      <dgm:spPr/>
    </dgm:pt>
    <dgm:pt modelId="{F9CEE270-0F1F-45E4-BE52-33151A17C0BD}" type="pres">
      <dgm:prSet presAssocID="{41B5C613-7FB6-4A2C-9ECE-09B451DC9C36}" presName="bgRect" presStyleLbl="node1" presStyleIdx="2" presStyleCnt="3"/>
      <dgm:spPr/>
      <dgm:t>
        <a:bodyPr/>
        <a:lstStyle/>
        <a:p>
          <a:endParaRPr lang="hr-HR"/>
        </a:p>
      </dgm:t>
    </dgm:pt>
    <dgm:pt modelId="{FFDA872D-AEAE-41C0-AEE5-3F47E85F28AB}" type="pres">
      <dgm:prSet presAssocID="{41B5C613-7FB6-4A2C-9ECE-09B451DC9C36}" presName="parentNode" presStyleLbl="node1" presStyleIdx="2" presStyleCnt="3">
        <dgm:presLayoutVars>
          <dgm:chMax val="0"/>
          <dgm:bulletEnabled val="1"/>
        </dgm:presLayoutVars>
      </dgm:prSet>
      <dgm:spPr/>
      <dgm:t>
        <a:bodyPr/>
        <a:lstStyle/>
        <a:p>
          <a:endParaRPr lang="hr-HR"/>
        </a:p>
      </dgm:t>
    </dgm:pt>
    <dgm:pt modelId="{17DBE55A-B97B-42A8-BA1E-3AFDE74AD313}" type="pres">
      <dgm:prSet presAssocID="{41B5C613-7FB6-4A2C-9ECE-09B451DC9C36}" presName="childNode" presStyleLbl="node1" presStyleIdx="2" presStyleCnt="3">
        <dgm:presLayoutVars>
          <dgm:bulletEnabled val="1"/>
        </dgm:presLayoutVars>
      </dgm:prSet>
      <dgm:spPr/>
      <dgm:t>
        <a:bodyPr/>
        <a:lstStyle/>
        <a:p>
          <a:endParaRPr lang="hr-HR"/>
        </a:p>
      </dgm:t>
    </dgm:pt>
  </dgm:ptLst>
  <dgm:cxnLst>
    <dgm:cxn modelId="{330FEE14-2349-40A5-8A11-5371FC3B062C}" type="presOf" srcId="{4EDD12F8-A303-4B01-95BC-A63271407CA1}" destId="{75C9CE55-046B-4D0D-B28F-CBE734FFCD50}" srcOrd="0" destOrd="0" presId="urn:microsoft.com/office/officeart/2005/8/layout/hProcess7#1"/>
    <dgm:cxn modelId="{BE19214D-B997-41DA-90C5-015764432970}" srcId="{582AD997-4C58-43E3-99E6-CE0E5EF70816}" destId="{02CBDFDE-C8B4-4362-A214-E965B2A152CE}" srcOrd="0" destOrd="0" parTransId="{C405C8F3-19DB-4D9C-BD69-3C58CA86DC90}" sibTransId="{7E143E46-030D-4E19-8C06-515607F822A6}"/>
    <dgm:cxn modelId="{99AD27C9-72A9-4659-9CC9-5E0031A5D6A2}" type="presOf" srcId="{043E590A-77B1-42F2-B486-1803A9CBF93C}" destId="{178117DF-7B28-4B71-9A04-A17BA82BF342}" srcOrd="1" destOrd="0" presId="urn:microsoft.com/office/officeart/2005/8/layout/hProcess7#1"/>
    <dgm:cxn modelId="{DAE9D9C4-4C47-469E-B44C-652792D8651E}" type="presOf" srcId="{41B5C613-7FB6-4A2C-9ECE-09B451DC9C36}" destId="{FFDA872D-AEAE-41C0-AEE5-3F47E85F28AB}" srcOrd="1" destOrd="0" presId="urn:microsoft.com/office/officeart/2005/8/layout/hProcess7#1"/>
    <dgm:cxn modelId="{B2BA6FF4-889B-4B8F-9B2D-D81740F2F154}" type="presOf" srcId="{41B5C613-7FB6-4A2C-9ECE-09B451DC9C36}" destId="{F9CEE270-0F1F-45E4-BE52-33151A17C0BD}" srcOrd="0" destOrd="0" presId="urn:microsoft.com/office/officeart/2005/8/layout/hProcess7#1"/>
    <dgm:cxn modelId="{708A2E45-A0CC-4F59-A0B1-750068386668}" srcId="{C4A55E89-206E-47D4-AB52-343E0E975E08}" destId="{043E590A-77B1-42F2-B486-1803A9CBF93C}" srcOrd="0" destOrd="0" parTransId="{519AF346-34A6-46D3-899E-5D62FD1282B7}" sibTransId="{2D4056AF-381A-4BCE-9335-B46B45D594C4}"/>
    <dgm:cxn modelId="{E31844BE-14C7-4769-B954-A630AE9D995E}" type="presOf" srcId="{2B11A6A0-43E6-436A-868C-A428F1052194}" destId="{17DBE55A-B97B-42A8-BA1E-3AFDE74AD313}" srcOrd="0" destOrd="0" presId="urn:microsoft.com/office/officeart/2005/8/layout/hProcess7#1"/>
    <dgm:cxn modelId="{9E5511FF-7D04-477C-9E67-3AFCEB0D34F9}" srcId="{043E590A-77B1-42F2-B486-1803A9CBF93C}" destId="{4EDD12F8-A303-4B01-95BC-A63271407CA1}" srcOrd="0" destOrd="0" parTransId="{3B4EC5B9-0DE0-4038-B5CA-794C7D861918}" sibTransId="{575FC2F0-2DE1-46A9-9335-8315599DB050}"/>
    <dgm:cxn modelId="{BE1171FF-DC78-46F8-8B34-9FB5B7050712}" type="presOf" srcId="{C4A55E89-206E-47D4-AB52-343E0E975E08}" destId="{F6FFEB2C-4E7B-46B4-877B-B5B0780703DB}" srcOrd="0" destOrd="0" presId="urn:microsoft.com/office/officeart/2005/8/layout/hProcess7#1"/>
    <dgm:cxn modelId="{0475F975-C7EC-4EA2-A363-219FE371D757}" type="presOf" srcId="{043E590A-77B1-42F2-B486-1803A9CBF93C}" destId="{58BB5774-27EE-49D7-8A74-C1E9C1E3DA49}" srcOrd="0" destOrd="0" presId="urn:microsoft.com/office/officeart/2005/8/layout/hProcess7#1"/>
    <dgm:cxn modelId="{38699F9D-3E42-4C62-BC0A-79E898EAAADA}" type="presOf" srcId="{582AD997-4C58-43E3-99E6-CE0E5EF70816}" destId="{E46B64A6-A481-4DF0-84DC-441740D2F1CC}" srcOrd="1" destOrd="0" presId="urn:microsoft.com/office/officeart/2005/8/layout/hProcess7#1"/>
    <dgm:cxn modelId="{AB01A6A3-7AF8-45B6-A399-D8A9BD5B2449}" type="presOf" srcId="{582AD997-4C58-43E3-99E6-CE0E5EF70816}" destId="{B4E322F8-E18E-45DF-87C0-4A8B7D7B038F}" srcOrd="0" destOrd="0" presId="urn:microsoft.com/office/officeart/2005/8/layout/hProcess7#1"/>
    <dgm:cxn modelId="{8C86A1A2-1953-42EB-AC68-FCB05E8B1B68}" srcId="{C4A55E89-206E-47D4-AB52-343E0E975E08}" destId="{582AD997-4C58-43E3-99E6-CE0E5EF70816}" srcOrd="1" destOrd="0" parTransId="{F527A79F-3BD0-4838-BE05-5712C4E7926F}" sibTransId="{3386D1FB-1E3B-41D5-8A71-8A09661138B8}"/>
    <dgm:cxn modelId="{370CBE6E-30A5-41A3-BC3B-5F19ABBCCC01}" srcId="{41B5C613-7FB6-4A2C-9ECE-09B451DC9C36}" destId="{2B11A6A0-43E6-436A-868C-A428F1052194}" srcOrd="0" destOrd="0" parTransId="{2FA43CB5-D3EF-4FA4-9BA6-56F0C467427C}" sibTransId="{97287D40-E247-4AA5-BB1E-83A4FF270BDF}"/>
    <dgm:cxn modelId="{DF91D935-1B6B-4BA6-98A5-015CA496B05E}" type="presOf" srcId="{02CBDFDE-C8B4-4362-A214-E965B2A152CE}" destId="{1FA45F46-43D2-480D-BFCB-50EFFD829368}" srcOrd="0" destOrd="0" presId="urn:microsoft.com/office/officeart/2005/8/layout/hProcess7#1"/>
    <dgm:cxn modelId="{B8078ADF-708C-43C3-B919-A4FB68F71380}" srcId="{C4A55E89-206E-47D4-AB52-343E0E975E08}" destId="{41B5C613-7FB6-4A2C-9ECE-09B451DC9C36}" srcOrd="2" destOrd="0" parTransId="{26185D27-8288-4B6E-9D6B-383AA793C9AD}" sibTransId="{91BF5B91-BEC0-4BCB-9896-80A5FD94BF6F}"/>
    <dgm:cxn modelId="{548F55AB-E7AC-458C-8F00-53EEDA263D76}" type="presParOf" srcId="{F6FFEB2C-4E7B-46B4-877B-B5B0780703DB}" destId="{8E65BFD4-3E62-41D3-9936-E731A5FE92C0}" srcOrd="0" destOrd="0" presId="urn:microsoft.com/office/officeart/2005/8/layout/hProcess7#1"/>
    <dgm:cxn modelId="{B59AE474-F619-4951-9856-D75E0568DF80}" type="presParOf" srcId="{8E65BFD4-3E62-41D3-9936-E731A5FE92C0}" destId="{58BB5774-27EE-49D7-8A74-C1E9C1E3DA49}" srcOrd="0" destOrd="0" presId="urn:microsoft.com/office/officeart/2005/8/layout/hProcess7#1"/>
    <dgm:cxn modelId="{4123FBC1-36B0-44B4-9136-ABB6DBE63CBE}" type="presParOf" srcId="{8E65BFD4-3E62-41D3-9936-E731A5FE92C0}" destId="{178117DF-7B28-4B71-9A04-A17BA82BF342}" srcOrd="1" destOrd="0" presId="urn:microsoft.com/office/officeart/2005/8/layout/hProcess7#1"/>
    <dgm:cxn modelId="{4189E737-538D-43A2-8676-7D9A5E7FD4DD}" type="presParOf" srcId="{8E65BFD4-3E62-41D3-9936-E731A5FE92C0}" destId="{75C9CE55-046B-4D0D-B28F-CBE734FFCD50}" srcOrd="2" destOrd="0" presId="urn:microsoft.com/office/officeart/2005/8/layout/hProcess7#1"/>
    <dgm:cxn modelId="{10E1F371-6123-4F77-AE57-66B4AF648BEE}" type="presParOf" srcId="{F6FFEB2C-4E7B-46B4-877B-B5B0780703DB}" destId="{75BEB6D3-A4AD-47B1-9C28-FEEC045E5BFE}" srcOrd="1" destOrd="0" presId="urn:microsoft.com/office/officeart/2005/8/layout/hProcess7#1"/>
    <dgm:cxn modelId="{68980018-825B-4006-9D78-B49654DAB97F}" type="presParOf" srcId="{F6FFEB2C-4E7B-46B4-877B-B5B0780703DB}" destId="{AB2BAD4C-6552-4FED-ABA5-5ED2130FD1CC}" srcOrd="2" destOrd="0" presId="urn:microsoft.com/office/officeart/2005/8/layout/hProcess7#1"/>
    <dgm:cxn modelId="{2D971741-B55C-45DD-9EE8-75D0BE9A7C0A}" type="presParOf" srcId="{AB2BAD4C-6552-4FED-ABA5-5ED2130FD1CC}" destId="{09D35E76-14C4-4345-A85E-10E9D6EAD52D}" srcOrd="0" destOrd="0" presId="urn:microsoft.com/office/officeart/2005/8/layout/hProcess7#1"/>
    <dgm:cxn modelId="{A5FB7E67-FBE0-48CF-94BF-99FE43D2EA71}" type="presParOf" srcId="{AB2BAD4C-6552-4FED-ABA5-5ED2130FD1CC}" destId="{C93A07CF-E72C-422A-9744-90B56DE72C68}" srcOrd="1" destOrd="0" presId="urn:microsoft.com/office/officeart/2005/8/layout/hProcess7#1"/>
    <dgm:cxn modelId="{A3F8D044-5E76-4762-84F7-ED3DAD47707C}" type="presParOf" srcId="{AB2BAD4C-6552-4FED-ABA5-5ED2130FD1CC}" destId="{13E20DA1-0C53-4DDE-BE38-2A5107470E6D}" srcOrd="2" destOrd="0" presId="urn:microsoft.com/office/officeart/2005/8/layout/hProcess7#1"/>
    <dgm:cxn modelId="{9A352047-1EB6-4C48-AE87-5D70D40151E5}" type="presParOf" srcId="{F6FFEB2C-4E7B-46B4-877B-B5B0780703DB}" destId="{30A808A6-1381-49CC-A4FA-2FCE78D8675E}" srcOrd="3" destOrd="0" presId="urn:microsoft.com/office/officeart/2005/8/layout/hProcess7#1"/>
    <dgm:cxn modelId="{8C0EC3FE-0C75-45B4-82A8-335FD9274761}" type="presParOf" srcId="{F6FFEB2C-4E7B-46B4-877B-B5B0780703DB}" destId="{11F69CC7-38E1-43FB-B4BD-0BF5B0D7FE42}" srcOrd="4" destOrd="0" presId="urn:microsoft.com/office/officeart/2005/8/layout/hProcess7#1"/>
    <dgm:cxn modelId="{836E152B-8FBE-4FD2-82FA-D9BE7E3D930B}" type="presParOf" srcId="{11F69CC7-38E1-43FB-B4BD-0BF5B0D7FE42}" destId="{B4E322F8-E18E-45DF-87C0-4A8B7D7B038F}" srcOrd="0" destOrd="0" presId="urn:microsoft.com/office/officeart/2005/8/layout/hProcess7#1"/>
    <dgm:cxn modelId="{C5BE3684-76DD-49A9-93B6-4F1022AD329D}" type="presParOf" srcId="{11F69CC7-38E1-43FB-B4BD-0BF5B0D7FE42}" destId="{E46B64A6-A481-4DF0-84DC-441740D2F1CC}" srcOrd="1" destOrd="0" presId="urn:microsoft.com/office/officeart/2005/8/layout/hProcess7#1"/>
    <dgm:cxn modelId="{98A49992-9085-414A-9641-EB0744E7545D}" type="presParOf" srcId="{11F69CC7-38E1-43FB-B4BD-0BF5B0D7FE42}" destId="{1FA45F46-43D2-480D-BFCB-50EFFD829368}" srcOrd="2" destOrd="0" presId="urn:microsoft.com/office/officeart/2005/8/layout/hProcess7#1"/>
    <dgm:cxn modelId="{6E8A3A89-CCCD-4C4B-BAEE-F4B2237C3625}" type="presParOf" srcId="{F6FFEB2C-4E7B-46B4-877B-B5B0780703DB}" destId="{33A03AFB-7FD4-490D-86BB-D6ADCA246CA1}" srcOrd="5" destOrd="0" presId="urn:microsoft.com/office/officeart/2005/8/layout/hProcess7#1"/>
    <dgm:cxn modelId="{EE5B4EED-E24C-4249-A6B1-B2ED7A41C475}" type="presParOf" srcId="{F6FFEB2C-4E7B-46B4-877B-B5B0780703DB}" destId="{ABA17C01-E6FE-46E2-BB32-F27C979D27FC}" srcOrd="6" destOrd="0" presId="urn:microsoft.com/office/officeart/2005/8/layout/hProcess7#1"/>
    <dgm:cxn modelId="{3E7D428B-9455-4A06-A1E2-F3CC9BEA73A6}" type="presParOf" srcId="{ABA17C01-E6FE-46E2-BB32-F27C979D27FC}" destId="{AC8EECF8-1ADF-4F9B-BE09-45CFC62DF74E}" srcOrd="0" destOrd="0" presId="urn:microsoft.com/office/officeart/2005/8/layout/hProcess7#1"/>
    <dgm:cxn modelId="{DE21CB41-D4A1-489B-9DBE-2C8F63257DB7}" type="presParOf" srcId="{ABA17C01-E6FE-46E2-BB32-F27C979D27FC}" destId="{FA676986-7566-49B5-8A29-1C2861C5C19A}" srcOrd="1" destOrd="0" presId="urn:microsoft.com/office/officeart/2005/8/layout/hProcess7#1"/>
    <dgm:cxn modelId="{98FE12C7-DE1F-4ABA-BEFA-4CB969F9DFBB}" type="presParOf" srcId="{ABA17C01-E6FE-46E2-BB32-F27C979D27FC}" destId="{54C2A555-1B08-4B28-BE90-45CF3A66FDD6}" srcOrd="2" destOrd="0" presId="urn:microsoft.com/office/officeart/2005/8/layout/hProcess7#1"/>
    <dgm:cxn modelId="{9F0B4B96-E1C0-4409-A441-9C27A2AE7E97}" type="presParOf" srcId="{F6FFEB2C-4E7B-46B4-877B-B5B0780703DB}" destId="{A31510C3-5C80-41A7-A8FB-C3EF509F6099}" srcOrd="7" destOrd="0" presId="urn:microsoft.com/office/officeart/2005/8/layout/hProcess7#1"/>
    <dgm:cxn modelId="{5F36DAA9-7DFA-4B05-91A0-E3581CBDF015}" type="presParOf" srcId="{F6FFEB2C-4E7B-46B4-877B-B5B0780703DB}" destId="{048B40DE-2654-44E9-BD15-331082C41224}" srcOrd="8" destOrd="0" presId="urn:microsoft.com/office/officeart/2005/8/layout/hProcess7#1"/>
    <dgm:cxn modelId="{FE57165C-ED1C-4BC4-84DA-BD8C6318E64F}" type="presParOf" srcId="{048B40DE-2654-44E9-BD15-331082C41224}" destId="{F9CEE270-0F1F-45E4-BE52-33151A17C0BD}" srcOrd="0" destOrd="0" presId="urn:microsoft.com/office/officeart/2005/8/layout/hProcess7#1"/>
    <dgm:cxn modelId="{A9AD7D7D-F257-4036-A3BE-56B4B67A8DDD}" type="presParOf" srcId="{048B40DE-2654-44E9-BD15-331082C41224}" destId="{FFDA872D-AEAE-41C0-AEE5-3F47E85F28AB}" srcOrd="1" destOrd="0" presId="urn:microsoft.com/office/officeart/2005/8/layout/hProcess7#1"/>
    <dgm:cxn modelId="{5EF36293-73AA-472D-9787-5E089F8D5E69}" type="presParOf" srcId="{048B40DE-2654-44E9-BD15-331082C41224}" destId="{17DBE55A-B97B-42A8-BA1E-3AFDE74AD313}" srcOrd="2" destOrd="0" presId="urn:microsoft.com/office/officeart/2005/8/layout/hProcess7#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4BC233-5919-4B13-80A8-9C9A7D03B245}" type="doc">
      <dgm:prSet loTypeId="urn:microsoft.com/office/officeart/2005/8/layout/cycle6" loCatId="relationship" qsTypeId="urn:microsoft.com/office/officeart/2005/8/quickstyle/3d3" qsCatId="3D" csTypeId="urn:microsoft.com/office/officeart/2005/8/colors/accent1_2" csCatId="accent1" phldr="1"/>
      <dgm:spPr/>
      <dgm:t>
        <a:bodyPr/>
        <a:lstStyle/>
        <a:p>
          <a:endParaRPr lang="hr-HR"/>
        </a:p>
      </dgm:t>
    </dgm:pt>
    <dgm:pt modelId="{0F13DB3A-26C2-494F-B01A-E50810AAD331}">
      <dgm:prSet phldrT="[Tekst]"/>
      <dgm:spPr/>
      <dgm:t>
        <a:bodyPr/>
        <a:lstStyle/>
        <a:p>
          <a:r>
            <a:rPr lang="hr-HR" dirty="0" err="1" smtClean="0"/>
            <a:t>Universitiy</a:t>
          </a:r>
          <a:endParaRPr lang="hr-HR" dirty="0"/>
        </a:p>
      </dgm:t>
    </dgm:pt>
    <dgm:pt modelId="{663A70E6-4BC2-4426-8C84-1397679C78A5}" type="parTrans" cxnId="{E946B1DC-CE24-4BC1-A686-F92BFCF4A247}">
      <dgm:prSet/>
      <dgm:spPr/>
      <dgm:t>
        <a:bodyPr/>
        <a:lstStyle/>
        <a:p>
          <a:endParaRPr lang="hr-HR"/>
        </a:p>
      </dgm:t>
    </dgm:pt>
    <dgm:pt modelId="{48F60717-B4C2-4FD4-85DF-8CC4AC4C4192}" type="sibTrans" cxnId="{E946B1DC-CE24-4BC1-A686-F92BFCF4A247}">
      <dgm:prSet/>
      <dgm:spPr/>
      <dgm:t>
        <a:bodyPr/>
        <a:lstStyle/>
        <a:p>
          <a:endParaRPr lang="hr-HR"/>
        </a:p>
      </dgm:t>
    </dgm:pt>
    <dgm:pt modelId="{3371014E-2324-46E5-B17E-513DDC8DAED1}">
      <dgm:prSet phldrT="[Tekst]"/>
      <dgm:spPr/>
      <dgm:t>
        <a:bodyPr/>
        <a:lstStyle/>
        <a:p>
          <a:r>
            <a:rPr lang="hr-HR" dirty="0" err="1" smtClean="0"/>
            <a:t>High</a:t>
          </a:r>
          <a:r>
            <a:rPr lang="hr-HR" dirty="0" smtClean="0"/>
            <a:t> </a:t>
          </a:r>
          <a:r>
            <a:rPr lang="hr-HR" dirty="0" err="1" smtClean="0"/>
            <a:t>school</a:t>
          </a:r>
          <a:endParaRPr lang="hr-HR" dirty="0"/>
        </a:p>
      </dgm:t>
    </dgm:pt>
    <dgm:pt modelId="{98C9EEE8-DF69-44A0-9CA5-595A0533DC2D}" type="parTrans" cxnId="{09787288-DFF3-457E-A9F9-3937FF13997C}">
      <dgm:prSet/>
      <dgm:spPr/>
      <dgm:t>
        <a:bodyPr/>
        <a:lstStyle/>
        <a:p>
          <a:endParaRPr lang="hr-HR"/>
        </a:p>
      </dgm:t>
    </dgm:pt>
    <dgm:pt modelId="{3D0401AC-A7EF-4649-A121-1DDA88D56B3C}" type="sibTrans" cxnId="{09787288-DFF3-457E-A9F9-3937FF13997C}">
      <dgm:prSet/>
      <dgm:spPr/>
      <dgm:t>
        <a:bodyPr/>
        <a:lstStyle/>
        <a:p>
          <a:endParaRPr lang="hr-HR"/>
        </a:p>
      </dgm:t>
    </dgm:pt>
    <dgm:pt modelId="{537F57E8-0FA3-4707-87F7-AF8BC505E041}">
      <dgm:prSet phldrT="[Tekst]"/>
      <dgm:spPr/>
      <dgm:t>
        <a:bodyPr/>
        <a:lstStyle/>
        <a:p>
          <a:r>
            <a:rPr lang="hr-HR" dirty="0" err="1" smtClean="0"/>
            <a:t>Primary</a:t>
          </a:r>
          <a:r>
            <a:rPr lang="hr-HR" dirty="0" smtClean="0"/>
            <a:t> </a:t>
          </a:r>
          <a:r>
            <a:rPr lang="hr-HR" dirty="0" err="1" smtClean="0"/>
            <a:t>school</a:t>
          </a:r>
          <a:endParaRPr lang="hr-HR" dirty="0"/>
        </a:p>
      </dgm:t>
    </dgm:pt>
    <dgm:pt modelId="{38F3F4F6-6C6E-48C9-9E1A-A4C157356394}" type="parTrans" cxnId="{3719872B-C738-4421-AF00-9BCF0D4E28AB}">
      <dgm:prSet/>
      <dgm:spPr/>
      <dgm:t>
        <a:bodyPr/>
        <a:lstStyle/>
        <a:p>
          <a:endParaRPr lang="hr-HR"/>
        </a:p>
      </dgm:t>
    </dgm:pt>
    <dgm:pt modelId="{F3503EAE-BC82-40C6-8176-BF5E4C374124}" type="sibTrans" cxnId="{3719872B-C738-4421-AF00-9BCF0D4E28AB}">
      <dgm:prSet/>
      <dgm:spPr/>
      <dgm:t>
        <a:bodyPr/>
        <a:lstStyle/>
        <a:p>
          <a:endParaRPr lang="hr-HR"/>
        </a:p>
      </dgm:t>
    </dgm:pt>
    <dgm:pt modelId="{1552C7E2-FF33-427F-9295-57FDF51B9E5D}">
      <dgm:prSet phldrT="[Tekst]"/>
      <dgm:spPr/>
      <dgm:t>
        <a:bodyPr/>
        <a:lstStyle/>
        <a:p>
          <a:r>
            <a:rPr lang="hr-HR" dirty="0" err="1" smtClean="0"/>
            <a:t>Kindergarten</a:t>
          </a:r>
          <a:endParaRPr lang="hr-HR" dirty="0"/>
        </a:p>
      </dgm:t>
    </dgm:pt>
    <dgm:pt modelId="{543FAF04-3216-4160-B9FC-C265D41C4F45}" type="parTrans" cxnId="{46915791-6693-4519-B7D3-D8A4719795E9}">
      <dgm:prSet/>
      <dgm:spPr/>
      <dgm:t>
        <a:bodyPr/>
        <a:lstStyle/>
        <a:p>
          <a:endParaRPr lang="hr-HR"/>
        </a:p>
      </dgm:t>
    </dgm:pt>
    <dgm:pt modelId="{2355096E-0C13-4BF6-8D9A-9DF77A50BB7C}" type="sibTrans" cxnId="{46915791-6693-4519-B7D3-D8A4719795E9}">
      <dgm:prSet/>
      <dgm:spPr/>
      <dgm:t>
        <a:bodyPr/>
        <a:lstStyle/>
        <a:p>
          <a:endParaRPr lang="hr-HR"/>
        </a:p>
      </dgm:t>
    </dgm:pt>
    <dgm:pt modelId="{CC231DDF-B477-4F37-9577-32A94C879341}" type="pres">
      <dgm:prSet presAssocID="{164BC233-5919-4B13-80A8-9C9A7D03B245}" presName="cycle" presStyleCnt="0">
        <dgm:presLayoutVars>
          <dgm:dir/>
          <dgm:resizeHandles val="exact"/>
        </dgm:presLayoutVars>
      </dgm:prSet>
      <dgm:spPr/>
      <dgm:t>
        <a:bodyPr/>
        <a:lstStyle/>
        <a:p>
          <a:endParaRPr lang="hr-HR"/>
        </a:p>
      </dgm:t>
    </dgm:pt>
    <dgm:pt modelId="{B5354EF7-346A-475B-9EA0-C57EFBFC2D53}" type="pres">
      <dgm:prSet presAssocID="{0F13DB3A-26C2-494F-B01A-E50810AAD331}" presName="node" presStyleLbl="node1" presStyleIdx="0" presStyleCnt="4">
        <dgm:presLayoutVars>
          <dgm:bulletEnabled val="1"/>
        </dgm:presLayoutVars>
      </dgm:prSet>
      <dgm:spPr/>
      <dgm:t>
        <a:bodyPr/>
        <a:lstStyle/>
        <a:p>
          <a:endParaRPr lang="hr-HR"/>
        </a:p>
      </dgm:t>
    </dgm:pt>
    <dgm:pt modelId="{33813A86-0EBB-4137-8D51-C23597614741}" type="pres">
      <dgm:prSet presAssocID="{0F13DB3A-26C2-494F-B01A-E50810AAD331}" presName="spNode" presStyleCnt="0"/>
      <dgm:spPr/>
    </dgm:pt>
    <dgm:pt modelId="{BA157B1B-7546-4B17-98E0-2FF7EDF091E5}" type="pres">
      <dgm:prSet presAssocID="{48F60717-B4C2-4FD4-85DF-8CC4AC4C4192}" presName="sibTrans" presStyleLbl="sibTrans1D1" presStyleIdx="0" presStyleCnt="4"/>
      <dgm:spPr/>
      <dgm:t>
        <a:bodyPr/>
        <a:lstStyle/>
        <a:p>
          <a:endParaRPr lang="hr-HR"/>
        </a:p>
      </dgm:t>
    </dgm:pt>
    <dgm:pt modelId="{C386C48B-495A-4042-B0C6-503F19787334}" type="pres">
      <dgm:prSet presAssocID="{3371014E-2324-46E5-B17E-513DDC8DAED1}" presName="node" presStyleLbl="node1" presStyleIdx="1" presStyleCnt="4">
        <dgm:presLayoutVars>
          <dgm:bulletEnabled val="1"/>
        </dgm:presLayoutVars>
      </dgm:prSet>
      <dgm:spPr/>
      <dgm:t>
        <a:bodyPr/>
        <a:lstStyle/>
        <a:p>
          <a:endParaRPr lang="hr-HR"/>
        </a:p>
      </dgm:t>
    </dgm:pt>
    <dgm:pt modelId="{DCF52B86-A7FF-4EA4-9D9F-12C783E7803F}" type="pres">
      <dgm:prSet presAssocID="{3371014E-2324-46E5-B17E-513DDC8DAED1}" presName="spNode" presStyleCnt="0"/>
      <dgm:spPr/>
    </dgm:pt>
    <dgm:pt modelId="{CB7F9303-08EF-4FFC-8F34-7DC034C9DD78}" type="pres">
      <dgm:prSet presAssocID="{3D0401AC-A7EF-4649-A121-1DDA88D56B3C}" presName="sibTrans" presStyleLbl="sibTrans1D1" presStyleIdx="1" presStyleCnt="4"/>
      <dgm:spPr/>
      <dgm:t>
        <a:bodyPr/>
        <a:lstStyle/>
        <a:p>
          <a:endParaRPr lang="hr-HR"/>
        </a:p>
      </dgm:t>
    </dgm:pt>
    <dgm:pt modelId="{9CDD732E-18B3-4A0D-87F6-2F01F128970F}" type="pres">
      <dgm:prSet presAssocID="{537F57E8-0FA3-4707-87F7-AF8BC505E041}" presName="node" presStyleLbl="node1" presStyleIdx="2" presStyleCnt="4">
        <dgm:presLayoutVars>
          <dgm:bulletEnabled val="1"/>
        </dgm:presLayoutVars>
      </dgm:prSet>
      <dgm:spPr/>
      <dgm:t>
        <a:bodyPr/>
        <a:lstStyle/>
        <a:p>
          <a:endParaRPr lang="hr-HR"/>
        </a:p>
      </dgm:t>
    </dgm:pt>
    <dgm:pt modelId="{572F1AE8-3EF5-4E4B-853C-E12CEC1407CF}" type="pres">
      <dgm:prSet presAssocID="{537F57E8-0FA3-4707-87F7-AF8BC505E041}" presName="spNode" presStyleCnt="0"/>
      <dgm:spPr/>
    </dgm:pt>
    <dgm:pt modelId="{6E8B3FC1-E58B-4BE1-97D1-B54CCCCFCB44}" type="pres">
      <dgm:prSet presAssocID="{F3503EAE-BC82-40C6-8176-BF5E4C374124}" presName="sibTrans" presStyleLbl="sibTrans1D1" presStyleIdx="2" presStyleCnt="4"/>
      <dgm:spPr/>
      <dgm:t>
        <a:bodyPr/>
        <a:lstStyle/>
        <a:p>
          <a:endParaRPr lang="hr-HR"/>
        </a:p>
      </dgm:t>
    </dgm:pt>
    <dgm:pt modelId="{1F79A632-C551-4032-B214-B4A03303E272}" type="pres">
      <dgm:prSet presAssocID="{1552C7E2-FF33-427F-9295-57FDF51B9E5D}" presName="node" presStyleLbl="node1" presStyleIdx="3" presStyleCnt="4">
        <dgm:presLayoutVars>
          <dgm:bulletEnabled val="1"/>
        </dgm:presLayoutVars>
      </dgm:prSet>
      <dgm:spPr/>
      <dgm:t>
        <a:bodyPr/>
        <a:lstStyle/>
        <a:p>
          <a:endParaRPr lang="hr-HR"/>
        </a:p>
      </dgm:t>
    </dgm:pt>
    <dgm:pt modelId="{666E3BE4-0E6E-4F10-BDF6-EC5FF0331717}" type="pres">
      <dgm:prSet presAssocID="{1552C7E2-FF33-427F-9295-57FDF51B9E5D}" presName="spNode" presStyleCnt="0"/>
      <dgm:spPr/>
    </dgm:pt>
    <dgm:pt modelId="{5F47E283-EE1F-4BD5-9C3F-CCE1314D3C9A}" type="pres">
      <dgm:prSet presAssocID="{2355096E-0C13-4BF6-8D9A-9DF77A50BB7C}" presName="sibTrans" presStyleLbl="sibTrans1D1" presStyleIdx="3" presStyleCnt="4"/>
      <dgm:spPr/>
      <dgm:t>
        <a:bodyPr/>
        <a:lstStyle/>
        <a:p>
          <a:endParaRPr lang="hr-HR"/>
        </a:p>
      </dgm:t>
    </dgm:pt>
  </dgm:ptLst>
  <dgm:cxnLst>
    <dgm:cxn modelId="{715899FC-5DE6-44A0-8F36-A0A1E1C47E34}" type="presOf" srcId="{0F13DB3A-26C2-494F-B01A-E50810AAD331}" destId="{B5354EF7-346A-475B-9EA0-C57EFBFC2D53}" srcOrd="0" destOrd="0" presId="urn:microsoft.com/office/officeart/2005/8/layout/cycle6"/>
    <dgm:cxn modelId="{E946B1DC-CE24-4BC1-A686-F92BFCF4A247}" srcId="{164BC233-5919-4B13-80A8-9C9A7D03B245}" destId="{0F13DB3A-26C2-494F-B01A-E50810AAD331}" srcOrd="0" destOrd="0" parTransId="{663A70E6-4BC2-4426-8C84-1397679C78A5}" sibTransId="{48F60717-B4C2-4FD4-85DF-8CC4AC4C4192}"/>
    <dgm:cxn modelId="{3C1A150C-F482-472C-8BAB-2F731D30839B}" type="presOf" srcId="{F3503EAE-BC82-40C6-8176-BF5E4C374124}" destId="{6E8B3FC1-E58B-4BE1-97D1-B54CCCCFCB44}" srcOrd="0" destOrd="0" presId="urn:microsoft.com/office/officeart/2005/8/layout/cycle6"/>
    <dgm:cxn modelId="{09787288-DFF3-457E-A9F9-3937FF13997C}" srcId="{164BC233-5919-4B13-80A8-9C9A7D03B245}" destId="{3371014E-2324-46E5-B17E-513DDC8DAED1}" srcOrd="1" destOrd="0" parTransId="{98C9EEE8-DF69-44A0-9CA5-595A0533DC2D}" sibTransId="{3D0401AC-A7EF-4649-A121-1DDA88D56B3C}"/>
    <dgm:cxn modelId="{5988E76A-D906-496D-9878-7ABB52AEE985}" type="presOf" srcId="{537F57E8-0FA3-4707-87F7-AF8BC505E041}" destId="{9CDD732E-18B3-4A0D-87F6-2F01F128970F}" srcOrd="0" destOrd="0" presId="urn:microsoft.com/office/officeart/2005/8/layout/cycle6"/>
    <dgm:cxn modelId="{3719872B-C738-4421-AF00-9BCF0D4E28AB}" srcId="{164BC233-5919-4B13-80A8-9C9A7D03B245}" destId="{537F57E8-0FA3-4707-87F7-AF8BC505E041}" srcOrd="2" destOrd="0" parTransId="{38F3F4F6-6C6E-48C9-9E1A-A4C157356394}" sibTransId="{F3503EAE-BC82-40C6-8176-BF5E4C374124}"/>
    <dgm:cxn modelId="{8331068C-8A60-44E0-B298-80828BEFFE13}" type="presOf" srcId="{3D0401AC-A7EF-4649-A121-1DDA88D56B3C}" destId="{CB7F9303-08EF-4FFC-8F34-7DC034C9DD78}" srcOrd="0" destOrd="0" presId="urn:microsoft.com/office/officeart/2005/8/layout/cycle6"/>
    <dgm:cxn modelId="{85277F6A-2012-4039-928B-89415D7BB1CD}" type="presOf" srcId="{2355096E-0C13-4BF6-8D9A-9DF77A50BB7C}" destId="{5F47E283-EE1F-4BD5-9C3F-CCE1314D3C9A}" srcOrd="0" destOrd="0" presId="urn:microsoft.com/office/officeart/2005/8/layout/cycle6"/>
    <dgm:cxn modelId="{15944BA9-5C66-4A5F-BC10-AC3E167FA485}" type="presOf" srcId="{48F60717-B4C2-4FD4-85DF-8CC4AC4C4192}" destId="{BA157B1B-7546-4B17-98E0-2FF7EDF091E5}" srcOrd="0" destOrd="0" presId="urn:microsoft.com/office/officeart/2005/8/layout/cycle6"/>
    <dgm:cxn modelId="{F21E364B-A209-4584-AFBB-08FD03568ED0}" type="presOf" srcId="{164BC233-5919-4B13-80A8-9C9A7D03B245}" destId="{CC231DDF-B477-4F37-9577-32A94C879341}" srcOrd="0" destOrd="0" presId="urn:microsoft.com/office/officeart/2005/8/layout/cycle6"/>
    <dgm:cxn modelId="{E825CD23-541C-4E40-A308-6AF1362CF655}" type="presOf" srcId="{3371014E-2324-46E5-B17E-513DDC8DAED1}" destId="{C386C48B-495A-4042-B0C6-503F19787334}" srcOrd="0" destOrd="0" presId="urn:microsoft.com/office/officeart/2005/8/layout/cycle6"/>
    <dgm:cxn modelId="{46915791-6693-4519-B7D3-D8A4719795E9}" srcId="{164BC233-5919-4B13-80A8-9C9A7D03B245}" destId="{1552C7E2-FF33-427F-9295-57FDF51B9E5D}" srcOrd="3" destOrd="0" parTransId="{543FAF04-3216-4160-B9FC-C265D41C4F45}" sibTransId="{2355096E-0C13-4BF6-8D9A-9DF77A50BB7C}"/>
    <dgm:cxn modelId="{05C01E3A-75D5-4D36-B959-CFE16F718B65}" type="presOf" srcId="{1552C7E2-FF33-427F-9295-57FDF51B9E5D}" destId="{1F79A632-C551-4032-B214-B4A03303E272}" srcOrd="0" destOrd="0" presId="urn:microsoft.com/office/officeart/2005/8/layout/cycle6"/>
    <dgm:cxn modelId="{31BA65C7-578D-4596-9CF9-98A3F85A9F53}" type="presParOf" srcId="{CC231DDF-B477-4F37-9577-32A94C879341}" destId="{B5354EF7-346A-475B-9EA0-C57EFBFC2D53}" srcOrd="0" destOrd="0" presId="urn:microsoft.com/office/officeart/2005/8/layout/cycle6"/>
    <dgm:cxn modelId="{85A7A336-C60B-4EC8-ACD3-0FB0B4A1EA5A}" type="presParOf" srcId="{CC231DDF-B477-4F37-9577-32A94C879341}" destId="{33813A86-0EBB-4137-8D51-C23597614741}" srcOrd="1" destOrd="0" presId="urn:microsoft.com/office/officeart/2005/8/layout/cycle6"/>
    <dgm:cxn modelId="{BCC9785D-9B85-4D97-9BBD-36B49CC5B3FE}" type="presParOf" srcId="{CC231DDF-B477-4F37-9577-32A94C879341}" destId="{BA157B1B-7546-4B17-98E0-2FF7EDF091E5}" srcOrd="2" destOrd="0" presId="urn:microsoft.com/office/officeart/2005/8/layout/cycle6"/>
    <dgm:cxn modelId="{8E588ED1-0552-45B5-A1D1-99721046F57A}" type="presParOf" srcId="{CC231DDF-B477-4F37-9577-32A94C879341}" destId="{C386C48B-495A-4042-B0C6-503F19787334}" srcOrd="3" destOrd="0" presId="urn:microsoft.com/office/officeart/2005/8/layout/cycle6"/>
    <dgm:cxn modelId="{63563BFC-D8D5-4C03-95DA-4AD3867ACC36}" type="presParOf" srcId="{CC231DDF-B477-4F37-9577-32A94C879341}" destId="{DCF52B86-A7FF-4EA4-9D9F-12C783E7803F}" srcOrd="4" destOrd="0" presId="urn:microsoft.com/office/officeart/2005/8/layout/cycle6"/>
    <dgm:cxn modelId="{28782F27-1FA1-41EB-A1CB-4E94DBDC1C8E}" type="presParOf" srcId="{CC231DDF-B477-4F37-9577-32A94C879341}" destId="{CB7F9303-08EF-4FFC-8F34-7DC034C9DD78}" srcOrd="5" destOrd="0" presId="urn:microsoft.com/office/officeart/2005/8/layout/cycle6"/>
    <dgm:cxn modelId="{056F3C9E-5D09-4C62-BF54-707CC84C52D9}" type="presParOf" srcId="{CC231DDF-B477-4F37-9577-32A94C879341}" destId="{9CDD732E-18B3-4A0D-87F6-2F01F128970F}" srcOrd="6" destOrd="0" presId="urn:microsoft.com/office/officeart/2005/8/layout/cycle6"/>
    <dgm:cxn modelId="{4FB94BF7-96B4-4444-8528-E92F6C44DE3E}" type="presParOf" srcId="{CC231DDF-B477-4F37-9577-32A94C879341}" destId="{572F1AE8-3EF5-4E4B-853C-E12CEC1407CF}" srcOrd="7" destOrd="0" presId="urn:microsoft.com/office/officeart/2005/8/layout/cycle6"/>
    <dgm:cxn modelId="{4FDC72FD-E851-467D-BDFE-33ACC8D348A1}" type="presParOf" srcId="{CC231DDF-B477-4F37-9577-32A94C879341}" destId="{6E8B3FC1-E58B-4BE1-97D1-B54CCCCFCB44}" srcOrd="8" destOrd="0" presId="urn:microsoft.com/office/officeart/2005/8/layout/cycle6"/>
    <dgm:cxn modelId="{0563D6CA-B88C-490C-85A5-545ADC1465E8}" type="presParOf" srcId="{CC231DDF-B477-4F37-9577-32A94C879341}" destId="{1F79A632-C551-4032-B214-B4A03303E272}" srcOrd="9" destOrd="0" presId="urn:microsoft.com/office/officeart/2005/8/layout/cycle6"/>
    <dgm:cxn modelId="{6D600C37-579B-4F62-94C7-F9BD29BADF7E}" type="presParOf" srcId="{CC231DDF-B477-4F37-9577-32A94C879341}" destId="{666E3BE4-0E6E-4F10-BDF6-EC5FF0331717}" srcOrd="10" destOrd="0" presId="urn:microsoft.com/office/officeart/2005/8/layout/cycle6"/>
    <dgm:cxn modelId="{AE0C73E1-C31F-42A4-B631-579E0524FF6A}" type="presParOf" srcId="{CC231DDF-B477-4F37-9577-32A94C879341}" destId="{5F47E283-EE1F-4BD5-9C3F-CCE1314D3C9A}" srcOrd="11"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BB5774-27EE-49D7-8A74-C1E9C1E3DA49}">
      <dsp:nvSpPr>
        <dsp:cNvPr id="0" name=""/>
        <dsp:cNvSpPr/>
      </dsp:nvSpPr>
      <dsp:spPr>
        <a:xfrm>
          <a:off x="495" y="0"/>
          <a:ext cx="2134116" cy="2088232"/>
        </a:xfrm>
        <a:prstGeom prst="roundRect">
          <a:avLst>
            <a:gd name="adj" fmla="val 5000"/>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lvl="0" algn="r" defTabSz="1155700">
            <a:lnSpc>
              <a:spcPct val="90000"/>
            </a:lnSpc>
            <a:spcBef>
              <a:spcPct val="0"/>
            </a:spcBef>
            <a:spcAft>
              <a:spcPct val="35000"/>
            </a:spcAft>
          </a:pPr>
          <a:r>
            <a:rPr lang="hr-HR" sz="2600" kern="1200" dirty="0" smtClean="0"/>
            <a:t>program</a:t>
          </a:r>
          <a:endParaRPr lang="hr-HR" sz="2600" kern="1200" dirty="0"/>
        </a:p>
      </dsp:txBody>
      <dsp:txXfrm rot="16200000">
        <a:off x="-642267" y="642763"/>
        <a:ext cx="1712350" cy="426823"/>
      </dsp:txXfrm>
    </dsp:sp>
    <dsp:sp modelId="{75C9CE55-046B-4D0D-B28F-CBE734FFCD50}">
      <dsp:nvSpPr>
        <dsp:cNvPr id="0" name=""/>
        <dsp:cNvSpPr/>
      </dsp:nvSpPr>
      <dsp:spPr>
        <a:xfrm>
          <a:off x="427319" y="0"/>
          <a:ext cx="1589916" cy="2088232"/>
        </a:xfrm>
        <a:prstGeom prst="rect">
          <a:avLst/>
        </a:prstGeom>
        <a:noFill/>
        <a:ln w="11429" cap="flat" cmpd="sng" algn="ctr">
          <a:noFill/>
          <a:prstDash val="sysDash"/>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hr-HR" sz="1900" kern="1200" dirty="0" smtClean="0"/>
            <a:t>General program secondary school</a:t>
          </a:r>
        </a:p>
        <a:p>
          <a:pPr lvl="0" algn="l" defTabSz="844550">
            <a:lnSpc>
              <a:spcPct val="90000"/>
            </a:lnSpc>
            <a:spcBef>
              <a:spcPct val="0"/>
            </a:spcBef>
            <a:spcAft>
              <a:spcPct val="35000"/>
            </a:spcAft>
          </a:pPr>
          <a:r>
            <a:rPr lang="hr-HR" sz="1900" kern="1200" dirty="0" smtClean="0"/>
            <a:t>4 </a:t>
          </a:r>
          <a:r>
            <a:rPr lang="hr-HR" sz="1900" kern="1200" dirty="0" err="1" smtClean="0"/>
            <a:t>years</a:t>
          </a:r>
          <a:endParaRPr lang="hr-HR" sz="1900" kern="1200" dirty="0"/>
        </a:p>
      </dsp:txBody>
      <dsp:txXfrm>
        <a:off x="427319" y="0"/>
        <a:ext cx="1589916" cy="2088232"/>
      </dsp:txXfrm>
    </dsp:sp>
    <dsp:sp modelId="{B4E322F8-E18E-45DF-87C0-4A8B7D7B038F}">
      <dsp:nvSpPr>
        <dsp:cNvPr id="0" name=""/>
        <dsp:cNvSpPr/>
      </dsp:nvSpPr>
      <dsp:spPr>
        <a:xfrm>
          <a:off x="2160242" y="0"/>
          <a:ext cx="2134116" cy="2088232"/>
        </a:xfrm>
        <a:prstGeom prst="roundRect">
          <a:avLst>
            <a:gd name="adj" fmla="val 5000"/>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lvl="0" algn="r" defTabSz="1155700">
            <a:lnSpc>
              <a:spcPct val="90000"/>
            </a:lnSpc>
            <a:spcBef>
              <a:spcPct val="0"/>
            </a:spcBef>
            <a:spcAft>
              <a:spcPct val="35000"/>
            </a:spcAft>
          </a:pPr>
          <a:r>
            <a:rPr lang="hr-HR" sz="2600" kern="1200" dirty="0" smtClean="0"/>
            <a:t>program</a:t>
          </a:r>
          <a:endParaRPr lang="hr-HR" sz="2600" kern="1200" dirty="0"/>
        </a:p>
      </dsp:txBody>
      <dsp:txXfrm rot="16200000">
        <a:off x="1517479" y="642763"/>
        <a:ext cx="1712350" cy="426823"/>
      </dsp:txXfrm>
    </dsp:sp>
    <dsp:sp modelId="{C93A07CF-E72C-422A-9744-90B56DE72C68}">
      <dsp:nvSpPr>
        <dsp:cNvPr id="0" name=""/>
        <dsp:cNvSpPr/>
      </dsp:nvSpPr>
      <dsp:spPr>
        <a:xfrm rot="5400000">
          <a:off x="2066636" y="1628903"/>
          <a:ext cx="306679" cy="320117"/>
        </a:xfrm>
        <a:prstGeom prst="flowChartExtract">
          <a:avLst/>
        </a:prstGeom>
        <a:solidFill>
          <a:schemeClr val="lt1">
            <a:hueOff val="0"/>
            <a:satOff val="0"/>
            <a:lumOff val="0"/>
            <a:alphaOff val="0"/>
          </a:schemeClr>
        </a:solidFill>
        <a:ln w="11429" cap="flat" cmpd="sng" algn="ctr">
          <a:solidFill>
            <a:schemeClr val="accen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1FA45F46-43D2-480D-BFCB-50EFFD829368}">
      <dsp:nvSpPr>
        <dsp:cNvPr id="0" name=""/>
        <dsp:cNvSpPr/>
      </dsp:nvSpPr>
      <dsp:spPr>
        <a:xfrm>
          <a:off x="2587065" y="0"/>
          <a:ext cx="1589916" cy="2088232"/>
        </a:xfrm>
        <a:prstGeom prst="rect">
          <a:avLst/>
        </a:prstGeom>
        <a:noFill/>
        <a:ln w="11429" cap="flat" cmpd="sng" algn="ctr">
          <a:noFill/>
          <a:prstDash val="sysDash"/>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hr-HR" sz="1900" kern="1200" dirty="0" err="1" smtClean="0"/>
            <a:t>Economist</a:t>
          </a:r>
          <a:endParaRPr lang="hr-HR" sz="1900" kern="1200" dirty="0" smtClean="0"/>
        </a:p>
        <a:p>
          <a:pPr lvl="0" algn="l" defTabSz="844550">
            <a:lnSpc>
              <a:spcPct val="90000"/>
            </a:lnSpc>
            <a:spcBef>
              <a:spcPct val="0"/>
            </a:spcBef>
            <a:spcAft>
              <a:spcPct val="35000"/>
            </a:spcAft>
          </a:pPr>
          <a:endParaRPr lang="hr-HR" sz="1900" kern="1200" dirty="0" smtClean="0"/>
        </a:p>
        <a:p>
          <a:pPr lvl="0" algn="l" defTabSz="844550">
            <a:lnSpc>
              <a:spcPct val="90000"/>
            </a:lnSpc>
            <a:spcBef>
              <a:spcPct val="0"/>
            </a:spcBef>
            <a:spcAft>
              <a:spcPct val="35000"/>
            </a:spcAft>
          </a:pPr>
          <a:r>
            <a:rPr lang="hr-HR" sz="1900" kern="1200" dirty="0" smtClean="0"/>
            <a:t>4 </a:t>
          </a:r>
          <a:r>
            <a:rPr lang="hr-HR" sz="1900" kern="1200" dirty="0" err="1" smtClean="0"/>
            <a:t>years</a:t>
          </a:r>
          <a:endParaRPr lang="hr-HR" sz="1900" kern="1200" dirty="0" smtClean="0"/>
        </a:p>
        <a:p>
          <a:pPr lvl="0" algn="l" defTabSz="844550">
            <a:lnSpc>
              <a:spcPct val="90000"/>
            </a:lnSpc>
            <a:spcBef>
              <a:spcPct val="0"/>
            </a:spcBef>
            <a:spcAft>
              <a:spcPct val="35000"/>
            </a:spcAft>
          </a:pPr>
          <a:endParaRPr lang="hr-HR" sz="1900" kern="1200" dirty="0"/>
        </a:p>
      </dsp:txBody>
      <dsp:txXfrm>
        <a:off x="2587065" y="0"/>
        <a:ext cx="1589916" cy="2088232"/>
      </dsp:txXfrm>
    </dsp:sp>
    <dsp:sp modelId="{F9CEE270-0F1F-45E4-BE52-33151A17C0BD}">
      <dsp:nvSpPr>
        <dsp:cNvPr id="0" name=""/>
        <dsp:cNvSpPr/>
      </dsp:nvSpPr>
      <dsp:spPr>
        <a:xfrm>
          <a:off x="4418116" y="0"/>
          <a:ext cx="2134116" cy="2088232"/>
        </a:xfrm>
        <a:prstGeom prst="roundRect">
          <a:avLst>
            <a:gd name="adj" fmla="val 5000"/>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lvl="0" algn="r" defTabSz="1155700">
            <a:lnSpc>
              <a:spcPct val="90000"/>
            </a:lnSpc>
            <a:spcBef>
              <a:spcPct val="0"/>
            </a:spcBef>
            <a:spcAft>
              <a:spcPct val="35000"/>
            </a:spcAft>
          </a:pPr>
          <a:r>
            <a:rPr lang="hr-HR" sz="2600" kern="1200" dirty="0" smtClean="0"/>
            <a:t>program</a:t>
          </a:r>
          <a:endParaRPr lang="hr-HR" sz="2600" kern="1200" dirty="0"/>
        </a:p>
      </dsp:txBody>
      <dsp:txXfrm rot="16200000">
        <a:off x="3775352" y="642763"/>
        <a:ext cx="1712350" cy="426823"/>
      </dsp:txXfrm>
    </dsp:sp>
    <dsp:sp modelId="{FA676986-7566-49B5-8A29-1C2861C5C19A}">
      <dsp:nvSpPr>
        <dsp:cNvPr id="0" name=""/>
        <dsp:cNvSpPr/>
      </dsp:nvSpPr>
      <dsp:spPr>
        <a:xfrm rot="5400000">
          <a:off x="4275447" y="1628903"/>
          <a:ext cx="306679" cy="320117"/>
        </a:xfrm>
        <a:prstGeom prst="flowChartExtract">
          <a:avLst/>
        </a:prstGeom>
        <a:solidFill>
          <a:schemeClr val="lt1">
            <a:hueOff val="0"/>
            <a:satOff val="0"/>
            <a:lumOff val="0"/>
            <a:alphaOff val="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17DBE55A-B97B-42A8-BA1E-3AFDE74AD313}">
      <dsp:nvSpPr>
        <dsp:cNvPr id="0" name=""/>
        <dsp:cNvSpPr/>
      </dsp:nvSpPr>
      <dsp:spPr>
        <a:xfrm>
          <a:off x="4844939" y="0"/>
          <a:ext cx="1589916" cy="2088232"/>
        </a:xfrm>
        <a:prstGeom prst="rect">
          <a:avLst/>
        </a:prstGeom>
        <a:noFill/>
        <a:ln w="11429" cap="flat" cmpd="sng" algn="ctr">
          <a:noFill/>
          <a:prstDash val="sysDash"/>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hr-HR" sz="1900" kern="1200" dirty="0" smtClean="0"/>
            <a:t>Automechanic</a:t>
          </a:r>
        </a:p>
        <a:p>
          <a:pPr lvl="0" algn="l" defTabSz="844550">
            <a:lnSpc>
              <a:spcPct val="90000"/>
            </a:lnSpc>
            <a:spcBef>
              <a:spcPct val="0"/>
            </a:spcBef>
            <a:spcAft>
              <a:spcPct val="35000"/>
            </a:spcAft>
          </a:pPr>
          <a:r>
            <a:rPr lang="hr-HR" sz="1900" kern="1200" dirty="0" err="1" smtClean="0"/>
            <a:t>Carpenter</a:t>
          </a:r>
          <a:endParaRPr lang="hr-HR" sz="1900" kern="1200" dirty="0" smtClean="0"/>
        </a:p>
        <a:p>
          <a:pPr lvl="0" algn="l" defTabSz="844550">
            <a:lnSpc>
              <a:spcPct val="90000"/>
            </a:lnSpc>
            <a:spcBef>
              <a:spcPct val="0"/>
            </a:spcBef>
            <a:spcAft>
              <a:spcPct val="35000"/>
            </a:spcAft>
          </a:pPr>
          <a:r>
            <a:rPr lang="hr-HR" sz="1900" kern="1200" dirty="0" smtClean="0"/>
            <a:t>3 </a:t>
          </a:r>
          <a:r>
            <a:rPr lang="hr-HR" sz="1900" kern="1200" dirty="0" err="1" smtClean="0"/>
            <a:t>years</a:t>
          </a:r>
          <a:endParaRPr lang="hr-HR" sz="1900" kern="1200" dirty="0" smtClean="0"/>
        </a:p>
      </dsp:txBody>
      <dsp:txXfrm>
        <a:off x="4844939" y="0"/>
        <a:ext cx="1589916" cy="208823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354EF7-346A-475B-9EA0-C57EFBFC2D53}">
      <dsp:nvSpPr>
        <dsp:cNvPr id="0" name=""/>
        <dsp:cNvSpPr/>
      </dsp:nvSpPr>
      <dsp:spPr>
        <a:xfrm>
          <a:off x="3260898" y="863"/>
          <a:ext cx="1707802" cy="1110071"/>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hr-HR" sz="1900" kern="1200" dirty="0" err="1" smtClean="0"/>
            <a:t>Universitiy</a:t>
          </a:r>
          <a:endParaRPr lang="hr-HR" sz="1900" kern="1200" dirty="0"/>
        </a:p>
      </dsp:txBody>
      <dsp:txXfrm>
        <a:off x="3260898" y="863"/>
        <a:ext cx="1707802" cy="1110071"/>
      </dsp:txXfrm>
    </dsp:sp>
    <dsp:sp modelId="{BA157B1B-7546-4B17-98E0-2FF7EDF091E5}">
      <dsp:nvSpPr>
        <dsp:cNvPr id="0" name=""/>
        <dsp:cNvSpPr/>
      </dsp:nvSpPr>
      <dsp:spPr>
        <a:xfrm>
          <a:off x="2280134" y="555898"/>
          <a:ext cx="3669330" cy="3669330"/>
        </a:xfrm>
        <a:custGeom>
          <a:avLst/>
          <a:gdLst/>
          <a:ahLst/>
          <a:cxnLst/>
          <a:rect l="0" t="0" r="0" b="0"/>
          <a:pathLst>
            <a:path>
              <a:moveTo>
                <a:pt x="2700878" y="217361"/>
              </a:moveTo>
              <a:arcTo wR="1834665" hR="1834665" stAng="17890388" swAng="2626927"/>
            </a:path>
          </a:pathLst>
        </a:custGeom>
        <a:no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C386C48B-495A-4042-B0C6-503F19787334}">
      <dsp:nvSpPr>
        <dsp:cNvPr id="0" name=""/>
        <dsp:cNvSpPr/>
      </dsp:nvSpPr>
      <dsp:spPr>
        <a:xfrm>
          <a:off x="5095563" y="1835528"/>
          <a:ext cx="1707802" cy="1110071"/>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hr-HR" sz="1900" kern="1200" dirty="0" err="1" smtClean="0"/>
            <a:t>High</a:t>
          </a:r>
          <a:r>
            <a:rPr lang="hr-HR" sz="1900" kern="1200" dirty="0" smtClean="0"/>
            <a:t> </a:t>
          </a:r>
          <a:r>
            <a:rPr lang="hr-HR" sz="1900" kern="1200" dirty="0" err="1" smtClean="0"/>
            <a:t>school</a:t>
          </a:r>
          <a:endParaRPr lang="hr-HR" sz="1900" kern="1200" dirty="0"/>
        </a:p>
      </dsp:txBody>
      <dsp:txXfrm>
        <a:off x="5095563" y="1835528"/>
        <a:ext cx="1707802" cy="1110071"/>
      </dsp:txXfrm>
    </dsp:sp>
    <dsp:sp modelId="{CB7F9303-08EF-4FFC-8F34-7DC034C9DD78}">
      <dsp:nvSpPr>
        <dsp:cNvPr id="0" name=""/>
        <dsp:cNvSpPr/>
      </dsp:nvSpPr>
      <dsp:spPr>
        <a:xfrm>
          <a:off x="2280134" y="555898"/>
          <a:ext cx="3669330" cy="3669330"/>
        </a:xfrm>
        <a:custGeom>
          <a:avLst/>
          <a:gdLst/>
          <a:ahLst/>
          <a:cxnLst/>
          <a:rect l="0" t="0" r="0" b="0"/>
          <a:pathLst>
            <a:path>
              <a:moveTo>
                <a:pt x="3579091" y="2402970"/>
              </a:moveTo>
              <a:arcTo wR="1834665" hR="1834665" stAng="1082686" swAng="2626927"/>
            </a:path>
          </a:pathLst>
        </a:custGeom>
        <a:no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9CDD732E-18B3-4A0D-87F6-2F01F128970F}">
      <dsp:nvSpPr>
        <dsp:cNvPr id="0" name=""/>
        <dsp:cNvSpPr/>
      </dsp:nvSpPr>
      <dsp:spPr>
        <a:xfrm>
          <a:off x="3260898" y="3670193"/>
          <a:ext cx="1707802" cy="1110071"/>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hr-HR" sz="1900" kern="1200" dirty="0" err="1" smtClean="0"/>
            <a:t>Primary</a:t>
          </a:r>
          <a:r>
            <a:rPr lang="hr-HR" sz="1900" kern="1200" dirty="0" smtClean="0"/>
            <a:t> </a:t>
          </a:r>
          <a:r>
            <a:rPr lang="hr-HR" sz="1900" kern="1200" dirty="0" err="1" smtClean="0"/>
            <a:t>school</a:t>
          </a:r>
          <a:endParaRPr lang="hr-HR" sz="1900" kern="1200" dirty="0"/>
        </a:p>
      </dsp:txBody>
      <dsp:txXfrm>
        <a:off x="3260898" y="3670193"/>
        <a:ext cx="1707802" cy="1110071"/>
      </dsp:txXfrm>
    </dsp:sp>
    <dsp:sp modelId="{6E8B3FC1-E58B-4BE1-97D1-B54CCCCFCB44}">
      <dsp:nvSpPr>
        <dsp:cNvPr id="0" name=""/>
        <dsp:cNvSpPr/>
      </dsp:nvSpPr>
      <dsp:spPr>
        <a:xfrm>
          <a:off x="2280134" y="555898"/>
          <a:ext cx="3669330" cy="3669330"/>
        </a:xfrm>
        <a:custGeom>
          <a:avLst/>
          <a:gdLst/>
          <a:ahLst/>
          <a:cxnLst/>
          <a:rect l="0" t="0" r="0" b="0"/>
          <a:pathLst>
            <a:path>
              <a:moveTo>
                <a:pt x="968451" y="3451968"/>
              </a:moveTo>
              <a:arcTo wR="1834665" hR="1834665" stAng="7090388" swAng="2626927"/>
            </a:path>
          </a:pathLst>
        </a:custGeom>
        <a:no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1F79A632-C551-4032-B214-B4A03303E272}">
      <dsp:nvSpPr>
        <dsp:cNvPr id="0" name=""/>
        <dsp:cNvSpPr/>
      </dsp:nvSpPr>
      <dsp:spPr>
        <a:xfrm>
          <a:off x="1426233" y="1835528"/>
          <a:ext cx="1707802" cy="1110071"/>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hr-HR" sz="1900" kern="1200" dirty="0" err="1" smtClean="0"/>
            <a:t>Kindergarten</a:t>
          </a:r>
          <a:endParaRPr lang="hr-HR" sz="1900" kern="1200" dirty="0"/>
        </a:p>
      </dsp:txBody>
      <dsp:txXfrm>
        <a:off x="1426233" y="1835528"/>
        <a:ext cx="1707802" cy="1110071"/>
      </dsp:txXfrm>
    </dsp:sp>
    <dsp:sp modelId="{5F47E283-EE1F-4BD5-9C3F-CCE1314D3C9A}">
      <dsp:nvSpPr>
        <dsp:cNvPr id="0" name=""/>
        <dsp:cNvSpPr/>
      </dsp:nvSpPr>
      <dsp:spPr>
        <a:xfrm>
          <a:off x="2280134" y="555898"/>
          <a:ext cx="3669330" cy="3669330"/>
        </a:xfrm>
        <a:custGeom>
          <a:avLst/>
          <a:gdLst/>
          <a:ahLst/>
          <a:cxnLst/>
          <a:rect l="0" t="0" r="0" b="0"/>
          <a:pathLst>
            <a:path>
              <a:moveTo>
                <a:pt x="90238" y="1266359"/>
              </a:moveTo>
              <a:arcTo wR="1834665" hR="1834665" stAng="11882686" swAng="2626927"/>
            </a:path>
          </a:pathLst>
        </a:custGeom>
        <a:no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54DC4D-417D-4709-92D7-2364EF27815E}" type="datetimeFigureOut">
              <a:rPr lang="hr-HR" smtClean="0"/>
              <a:pPr/>
              <a:t>5.10.2015.</a:t>
            </a:fld>
            <a:endParaRPr lang="hr-HR"/>
          </a:p>
        </p:txBody>
      </p:sp>
      <p:sp>
        <p:nvSpPr>
          <p:cNvPr id="4" name="Rezervirano mjesto slike slajd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6" name="Rezervirano mjesto podnožj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79EA46-C342-442D-86A8-95355BB826EB}" type="slidenum">
              <a:rPr lang="hr-HR" smtClean="0"/>
              <a:pPr/>
              <a:t>‹#›</a:t>
            </a:fld>
            <a:endParaRPr lang="hr-HR"/>
          </a:p>
        </p:txBody>
      </p:sp>
    </p:spTree>
    <p:extLst>
      <p:ext uri="{BB962C8B-B14F-4D97-AF65-F5344CB8AC3E}">
        <p14:creationId xmlns="" xmlns:p14="http://schemas.microsoft.com/office/powerpoint/2010/main" val="427889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dirty="0"/>
          </a:p>
        </p:txBody>
      </p:sp>
      <p:sp>
        <p:nvSpPr>
          <p:cNvPr id="4" name="Rezervirano mjesto broja slajda 3"/>
          <p:cNvSpPr>
            <a:spLocks noGrp="1"/>
          </p:cNvSpPr>
          <p:nvPr>
            <p:ph type="sldNum" sz="quarter" idx="10"/>
          </p:nvPr>
        </p:nvSpPr>
        <p:spPr/>
        <p:txBody>
          <a:bodyPr/>
          <a:lstStyle/>
          <a:p>
            <a:fld id="{7879EA46-C342-442D-86A8-95355BB826EB}" type="slidenum">
              <a:rPr lang="hr-HR" smtClean="0"/>
              <a:pPr/>
              <a:t>5</a:t>
            </a:fld>
            <a:endParaRPr lang="hr-H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dirty="0"/>
          </a:p>
        </p:txBody>
      </p:sp>
      <p:sp>
        <p:nvSpPr>
          <p:cNvPr id="4" name="Rezervirano mjesto broja slajda 3"/>
          <p:cNvSpPr>
            <a:spLocks noGrp="1"/>
          </p:cNvSpPr>
          <p:nvPr>
            <p:ph type="sldNum" sz="quarter" idx="10"/>
          </p:nvPr>
        </p:nvSpPr>
        <p:spPr/>
        <p:txBody>
          <a:bodyPr/>
          <a:lstStyle/>
          <a:p>
            <a:fld id="{7879EA46-C342-442D-86A8-95355BB826EB}" type="slidenum">
              <a:rPr lang="hr-HR" smtClean="0"/>
              <a:pPr/>
              <a:t>8</a:t>
            </a:fld>
            <a:endParaRPr lang="hr-H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dirty="0"/>
          </a:p>
        </p:txBody>
      </p:sp>
      <p:sp>
        <p:nvSpPr>
          <p:cNvPr id="4" name="Rezervirano mjesto broja slajda 3"/>
          <p:cNvSpPr>
            <a:spLocks noGrp="1"/>
          </p:cNvSpPr>
          <p:nvPr>
            <p:ph type="sldNum" sz="quarter" idx="10"/>
          </p:nvPr>
        </p:nvSpPr>
        <p:spPr/>
        <p:txBody>
          <a:bodyPr/>
          <a:lstStyle/>
          <a:p>
            <a:fld id="{7879EA46-C342-442D-86A8-95355BB826EB}" type="slidenum">
              <a:rPr lang="hr-HR" smtClean="0"/>
              <a:pPr/>
              <a:t>13</a:t>
            </a:fld>
            <a:endParaRPr lang="hr-H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dirty="0"/>
          </a:p>
        </p:txBody>
      </p:sp>
      <p:sp>
        <p:nvSpPr>
          <p:cNvPr id="4" name="Rezervirano mjesto broja slajda 3"/>
          <p:cNvSpPr>
            <a:spLocks noGrp="1"/>
          </p:cNvSpPr>
          <p:nvPr>
            <p:ph type="sldNum" sz="quarter" idx="10"/>
          </p:nvPr>
        </p:nvSpPr>
        <p:spPr/>
        <p:txBody>
          <a:bodyPr/>
          <a:lstStyle/>
          <a:p>
            <a:fld id="{7879EA46-C342-442D-86A8-95355BB826EB}" type="slidenum">
              <a:rPr lang="hr-HR" smtClean="0"/>
              <a:pPr/>
              <a:t>22</a:t>
            </a:fld>
            <a:endParaRPr lang="hr-H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r>
              <a:rPr lang="hr-HR" dirty="0" err="1" smtClean="0"/>
              <a:t>Reworded</a:t>
            </a:r>
            <a:r>
              <a:rPr lang="hr-HR" dirty="0" smtClean="0"/>
              <a:t> student</a:t>
            </a:r>
            <a:endParaRPr lang="hr-HR" dirty="0"/>
          </a:p>
        </p:txBody>
      </p:sp>
      <p:sp>
        <p:nvSpPr>
          <p:cNvPr id="4" name="Rezervirano mjesto broja slajda 3"/>
          <p:cNvSpPr>
            <a:spLocks noGrp="1"/>
          </p:cNvSpPr>
          <p:nvPr>
            <p:ph type="sldNum" sz="quarter" idx="10"/>
          </p:nvPr>
        </p:nvSpPr>
        <p:spPr/>
        <p:txBody>
          <a:bodyPr/>
          <a:lstStyle/>
          <a:p>
            <a:fld id="{7879EA46-C342-442D-86A8-95355BB826EB}" type="slidenum">
              <a:rPr lang="hr-HR" smtClean="0"/>
              <a:pPr/>
              <a:t>25</a:t>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bg>
      <p:bgRef idx="1001">
        <a:schemeClr val="bg2"/>
      </p:bgRef>
    </p:bg>
    <p:spTree>
      <p:nvGrpSpPr>
        <p:cNvPr id="1" name=""/>
        <p:cNvGrpSpPr/>
        <p:nvPr/>
      </p:nvGrpSpPr>
      <p:grpSpPr>
        <a:xfrm>
          <a:off x="0" y="0"/>
          <a:ext cx="0" cy="0"/>
          <a:chOff x="0" y="0"/>
          <a:chExt cx="0" cy="0"/>
        </a:xfrm>
      </p:grpSpPr>
      <p:sp>
        <p:nvSpPr>
          <p:cNvPr id="15" name="Pravokutni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avokutni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avokutni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avokutni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Pravokutni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naslov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r-HR" smtClean="0"/>
              <a:t>Kliknite da biste uredili stil podnaslova matrice</a:t>
            </a:r>
            <a:endParaRPr kumimoji="0" lang="en-US"/>
          </a:p>
        </p:txBody>
      </p:sp>
      <p:sp>
        <p:nvSpPr>
          <p:cNvPr id="28" name="Rezervirano mjesto datuma 27"/>
          <p:cNvSpPr>
            <a:spLocks noGrp="1"/>
          </p:cNvSpPr>
          <p:nvPr>
            <p:ph type="dt" sz="half" idx="10"/>
          </p:nvPr>
        </p:nvSpPr>
        <p:spPr/>
        <p:txBody>
          <a:bodyPr/>
          <a:lstStyle/>
          <a:p>
            <a:fld id="{AAFFFD2A-E7CF-4120-830F-205C56897846}" type="datetimeFigureOut">
              <a:rPr lang="hr-HR" smtClean="0"/>
              <a:pPr/>
              <a:t>5.10.2015.</a:t>
            </a:fld>
            <a:endParaRPr lang="hr-HR"/>
          </a:p>
        </p:txBody>
      </p:sp>
      <p:sp>
        <p:nvSpPr>
          <p:cNvPr id="17" name="Rezervirano mjesto podnožja 16"/>
          <p:cNvSpPr>
            <a:spLocks noGrp="1"/>
          </p:cNvSpPr>
          <p:nvPr>
            <p:ph type="ftr" sz="quarter" idx="11"/>
          </p:nvPr>
        </p:nvSpPr>
        <p:spPr/>
        <p:txBody>
          <a:bodyPr/>
          <a:lstStyle/>
          <a:p>
            <a:endParaRPr lang="hr-HR"/>
          </a:p>
        </p:txBody>
      </p:sp>
      <p:sp>
        <p:nvSpPr>
          <p:cNvPr id="7" name="Ravni poveznik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Pravokutni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a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ipsa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zervirano mjesto broja slajda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19A9DC5-BC2E-40E6-849F-0FE9C7CCAA07}" type="slidenum">
              <a:rPr lang="hr-HR" smtClean="0"/>
              <a:pPr/>
              <a:t>‹#›</a:t>
            </a:fld>
            <a:endParaRPr lang="hr-HR"/>
          </a:p>
        </p:txBody>
      </p:sp>
      <p:sp>
        <p:nvSpPr>
          <p:cNvPr id="8" name="Naslov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hr-HR" smtClean="0"/>
              <a:t>Kliknite da biste uredili stil naslova matrice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bg>
      <p:bgRef idx="1001">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smtClean="0"/>
              <a:t>Kliknite da biste uredili stil naslova matrice</a:t>
            </a:r>
            <a:endParaRPr kumimoji="0" lang="en-US"/>
          </a:p>
        </p:txBody>
      </p:sp>
      <p:sp>
        <p:nvSpPr>
          <p:cNvPr id="3" name="Rezervirano mjesto okomitog teksta 2"/>
          <p:cNvSpPr>
            <a:spLocks noGrp="1"/>
          </p:cNvSpPr>
          <p:nvPr>
            <p:ph type="body" orient="vert" idx="1"/>
          </p:nvPr>
        </p:nvSpPr>
        <p:spPr/>
        <p:txBody>
          <a:bodyPr vert="eaVer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datuma 3"/>
          <p:cNvSpPr>
            <a:spLocks noGrp="1"/>
          </p:cNvSpPr>
          <p:nvPr>
            <p:ph type="dt" sz="half" idx="10"/>
          </p:nvPr>
        </p:nvSpPr>
        <p:spPr/>
        <p:txBody>
          <a:bodyPr/>
          <a:lstStyle/>
          <a:p>
            <a:fld id="{AAFFFD2A-E7CF-4120-830F-205C56897846}" type="datetimeFigureOut">
              <a:rPr lang="hr-HR" smtClean="0"/>
              <a:pPr/>
              <a:t>5.10.2015.</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B19A9DC5-BC2E-40E6-849F-0FE9C7CCAA07}" type="slidenum">
              <a:rPr lang="hr-HR" smtClean="0"/>
              <a:pPr/>
              <a:t>‹#›</a:t>
            </a:fld>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Okomiti naslov i tekst">
    <p:bg>
      <p:bgRef idx="1001">
        <a:schemeClr val="bg2"/>
      </p:bgRef>
    </p:bg>
    <p:spTree>
      <p:nvGrpSpPr>
        <p:cNvPr id="1" name=""/>
        <p:cNvGrpSpPr/>
        <p:nvPr/>
      </p:nvGrpSpPr>
      <p:grpSpPr>
        <a:xfrm>
          <a:off x="0" y="0"/>
          <a:ext cx="0" cy="0"/>
          <a:chOff x="0" y="0"/>
          <a:chExt cx="0" cy="0"/>
        </a:xfrm>
      </p:grpSpPr>
      <p:sp>
        <p:nvSpPr>
          <p:cNvPr id="7" name="Pravokutni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Pravokutni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ravokutni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Pravokutni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Pravokutni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Pravokutni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avni poveznik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ipsa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Rezervirano mjesto broja slajda 5"/>
          <p:cNvSpPr>
            <a:spLocks noGrp="1"/>
          </p:cNvSpPr>
          <p:nvPr>
            <p:ph type="sldNum" sz="quarter" idx="12"/>
          </p:nvPr>
        </p:nvSpPr>
        <p:spPr>
          <a:xfrm>
            <a:off x="6915912" y="3009901"/>
            <a:ext cx="457200" cy="441325"/>
          </a:xfrm>
        </p:spPr>
        <p:txBody>
          <a:bodyPr/>
          <a:lstStyle/>
          <a:p>
            <a:fld id="{B19A9DC5-BC2E-40E6-849F-0FE9C7CCAA07}" type="slidenum">
              <a:rPr lang="hr-HR" smtClean="0"/>
              <a:pPr/>
              <a:t>‹#›</a:t>
            </a:fld>
            <a:endParaRPr lang="hr-HR"/>
          </a:p>
        </p:txBody>
      </p:sp>
      <p:sp>
        <p:nvSpPr>
          <p:cNvPr id="3" name="Rezervirano mjesto okomitog teksta 2"/>
          <p:cNvSpPr>
            <a:spLocks noGrp="1"/>
          </p:cNvSpPr>
          <p:nvPr>
            <p:ph type="body" orient="vert" idx="1"/>
          </p:nvPr>
        </p:nvSpPr>
        <p:spPr>
          <a:xfrm>
            <a:off x="304800" y="304800"/>
            <a:ext cx="6553200" cy="5821366"/>
          </a:xfrm>
        </p:spPr>
        <p:txBody>
          <a:bodyPr vert="eaVer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datuma 3"/>
          <p:cNvSpPr>
            <a:spLocks noGrp="1"/>
          </p:cNvSpPr>
          <p:nvPr>
            <p:ph type="dt" sz="half" idx="10"/>
          </p:nvPr>
        </p:nvSpPr>
        <p:spPr/>
        <p:txBody>
          <a:bodyPr/>
          <a:lstStyle/>
          <a:p>
            <a:fld id="{AAFFFD2A-E7CF-4120-830F-205C56897846}" type="datetimeFigureOut">
              <a:rPr lang="hr-HR" smtClean="0"/>
              <a:pPr/>
              <a:t>5.10.2015.</a:t>
            </a:fld>
            <a:endParaRPr lang="hr-HR"/>
          </a:p>
        </p:txBody>
      </p:sp>
      <p:sp>
        <p:nvSpPr>
          <p:cNvPr id="5" name="Rezervirano mjesto podnožja 4"/>
          <p:cNvSpPr>
            <a:spLocks noGrp="1"/>
          </p:cNvSpPr>
          <p:nvPr>
            <p:ph type="ftr" sz="quarter" idx="11"/>
          </p:nvPr>
        </p:nvSpPr>
        <p:spPr/>
        <p:txBody>
          <a:bodyPr/>
          <a:lstStyle/>
          <a:p>
            <a:endParaRPr lang="hr-HR"/>
          </a:p>
        </p:txBody>
      </p:sp>
      <p:sp>
        <p:nvSpPr>
          <p:cNvPr id="2" name="Okomiti naslov 1"/>
          <p:cNvSpPr>
            <a:spLocks noGrp="1"/>
          </p:cNvSpPr>
          <p:nvPr>
            <p:ph type="title" orient="vert"/>
          </p:nvPr>
        </p:nvSpPr>
        <p:spPr>
          <a:xfrm>
            <a:off x="7391400" y="304801"/>
            <a:ext cx="1447800" cy="5851525"/>
          </a:xfrm>
        </p:spPr>
        <p:txBody>
          <a:bodyPr vert="eaVert"/>
          <a:lstStyle/>
          <a:p>
            <a:r>
              <a:rPr kumimoji="0" lang="hr-HR" smtClean="0"/>
              <a:t>Kliknite da biste uredili stil naslova matrice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bg>
      <p:bgRef idx="1001">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solidFill>
                  <a:schemeClr val="accent3">
                    <a:shade val="75000"/>
                  </a:schemeClr>
                </a:solidFill>
              </a:defRPr>
            </a:lvl1pPr>
          </a:lstStyle>
          <a:p>
            <a:r>
              <a:rPr kumimoji="0" lang="hr-HR" smtClean="0"/>
              <a:t>Kliknite da biste uredili stil naslova matrice</a:t>
            </a:r>
            <a:endParaRPr kumimoji="0" lang="en-US"/>
          </a:p>
        </p:txBody>
      </p:sp>
      <p:sp>
        <p:nvSpPr>
          <p:cNvPr id="4" name="Rezervirano mjesto datuma 3"/>
          <p:cNvSpPr>
            <a:spLocks noGrp="1"/>
          </p:cNvSpPr>
          <p:nvPr>
            <p:ph type="dt" sz="half" idx="10"/>
          </p:nvPr>
        </p:nvSpPr>
        <p:spPr/>
        <p:txBody>
          <a:bodyPr/>
          <a:lstStyle/>
          <a:p>
            <a:fld id="{AAFFFD2A-E7CF-4120-830F-205C56897846}" type="datetimeFigureOut">
              <a:rPr lang="hr-HR" smtClean="0"/>
              <a:pPr/>
              <a:t>5.10.2015.</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a:xfrm>
            <a:off x="4361688" y="1026372"/>
            <a:ext cx="457200" cy="441325"/>
          </a:xfrm>
        </p:spPr>
        <p:txBody>
          <a:bodyPr/>
          <a:lstStyle/>
          <a:p>
            <a:fld id="{B19A9DC5-BC2E-40E6-849F-0FE9C7CCAA07}" type="slidenum">
              <a:rPr lang="hr-HR" smtClean="0"/>
              <a:pPr/>
              <a:t>‹#›</a:t>
            </a:fld>
            <a:endParaRPr lang="hr-HR"/>
          </a:p>
        </p:txBody>
      </p:sp>
      <p:sp>
        <p:nvSpPr>
          <p:cNvPr id="8" name="Rezervirano mjesto sadržaja 7"/>
          <p:cNvSpPr>
            <a:spLocks noGrp="1"/>
          </p:cNvSpPr>
          <p:nvPr>
            <p:ph sz="quarter" idx="1"/>
          </p:nvPr>
        </p:nvSpPr>
        <p:spPr>
          <a:xfrm>
            <a:off x="301752" y="1527048"/>
            <a:ext cx="8503920" cy="4572000"/>
          </a:xfrm>
        </p:spPr>
        <p:txBody>
          <a:body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odjeljka">
    <p:bg>
      <p:bgRef idx="1001">
        <a:schemeClr val="bg1"/>
      </p:bgRef>
    </p:bg>
    <p:spTree>
      <p:nvGrpSpPr>
        <p:cNvPr id="1" name=""/>
        <p:cNvGrpSpPr/>
        <p:nvPr/>
      </p:nvGrpSpPr>
      <p:grpSpPr>
        <a:xfrm>
          <a:off x="0" y="0"/>
          <a:ext cx="0" cy="0"/>
          <a:chOff x="0" y="0"/>
          <a:chExt cx="0" cy="0"/>
        </a:xfrm>
      </p:grpSpPr>
      <p:sp>
        <p:nvSpPr>
          <p:cNvPr id="17" name="Pravokutni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Pravokutni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avokutni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avokutni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avokutni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Pravokutni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Rezervirano mjesto teksta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r-HR" smtClean="0"/>
              <a:t>Kliknite da biste uredili stilove teksta matrice</a:t>
            </a:r>
          </a:p>
        </p:txBody>
      </p:sp>
      <p:sp>
        <p:nvSpPr>
          <p:cNvPr id="13" name="Pravokutni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Pravokutni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zervirano mjesto podnožja 4"/>
          <p:cNvSpPr>
            <a:spLocks noGrp="1"/>
          </p:cNvSpPr>
          <p:nvPr>
            <p:ph type="ftr" sz="quarter" idx="11"/>
          </p:nvPr>
        </p:nvSpPr>
        <p:spPr/>
        <p:txBody>
          <a:bodyPr/>
          <a:lstStyle/>
          <a:p>
            <a:endParaRPr lang="hr-HR"/>
          </a:p>
        </p:txBody>
      </p:sp>
      <p:sp>
        <p:nvSpPr>
          <p:cNvPr id="4" name="Rezervirano mjesto datuma 3"/>
          <p:cNvSpPr>
            <a:spLocks noGrp="1"/>
          </p:cNvSpPr>
          <p:nvPr>
            <p:ph type="dt" sz="half" idx="10"/>
          </p:nvPr>
        </p:nvSpPr>
        <p:spPr/>
        <p:txBody>
          <a:bodyPr/>
          <a:lstStyle/>
          <a:p>
            <a:fld id="{AAFFFD2A-E7CF-4120-830F-205C56897846}" type="datetimeFigureOut">
              <a:rPr lang="hr-HR" smtClean="0"/>
              <a:pPr/>
              <a:t>5.10.2015.</a:t>
            </a:fld>
            <a:endParaRPr lang="hr-HR"/>
          </a:p>
        </p:txBody>
      </p:sp>
      <p:sp>
        <p:nvSpPr>
          <p:cNvPr id="8" name="Ravni poveznik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ipsa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Rezervirano mjesto broja slajda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19A9DC5-BC2E-40E6-849F-0FE9C7CCAA07}" type="slidenum">
              <a:rPr lang="hr-HR" smtClean="0"/>
              <a:pPr/>
              <a:t>‹#›</a:t>
            </a:fld>
            <a:endParaRPr lang="hr-HR"/>
          </a:p>
        </p:txBody>
      </p:sp>
      <p:sp>
        <p:nvSpPr>
          <p:cNvPr id="2" name="Naslov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hr-HR" smtClean="0"/>
              <a:t>Kliknite da biste uredili stil naslova matrice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bg>
      <p:bgRef idx="1001">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301752" y="228600"/>
            <a:ext cx="8534400" cy="758952"/>
          </a:xfrm>
        </p:spPr>
        <p:txBody>
          <a:bodyPr/>
          <a:lstStyle/>
          <a:p>
            <a:r>
              <a:rPr kumimoji="0" lang="hr-HR" smtClean="0"/>
              <a:t>Kliknite da biste uredili stil naslova matrice</a:t>
            </a:r>
            <a:endParaRPr kumimoji="0" lang="en-US"/>
          </a:p>
        </p:txBody>
      </p:sp>
      <p:sp>
        <p:nvSpPr>
          <p:cNvPr id="5" name="Rezervirano mjesto datuma 4"/>
          <p:cNvSpPr>
            <a:spLocks noGrp="1"/>
          </p:cNvSpPr>
          <p:nvPr>
            <p:ph type="dt" sz="half" idx="10"/>
          </p:nvPr>
        </p:nvSpPr>
        <p:spPr>
          <a:xfrm>
            <a:off x="5791200" y="6409944"/>
            <a:ext cx="3044952" cy="365760"/>
          </a:xfrm>
        </p:spPr>
        <p:txBody>
          <a:bodyPr/>
          <a:lstStyle/>
          <a:p>
            <a:fld id="{AAFFFD2A-E7CF-4120-830F-205C56897846}" type="datetimeFigureOut">
              <a:rPr lang="hr-HR" smtClean="0"/>
              <a:pPr/>
              <a:t>5.10.2015.</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B19A9DC5-BC2E-40E6-849F-0FE9C7CCAA07}" type="slidenum">
              <a:rPr lang="hr-HR" smtClean="0"/>
              <a:pPr/>
              <a:t>‹#›</a:t>
            </a:fld>
            <a:endParaRPr lang="hr-HR"/>
          </a:p>
        </p:txBody>
      </p:sp>
      <p:sp>
        <p:nvSpPr>
          <p:cNvPr id="8" name="Ravni poveznik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zervirano mjesto sadržaja 9"/>
          <p:cNvSpPr>
            <a:spLocks noGrp="1"/>
          </p:cNvSpPr>
          <p:nvPr>
            <p:ph sz="half" idx="1"/>
          </p:nvPr>
        </p:nvSpPr>
        <p:spPr>
          <a:xfrm>
            <a:off x="301752" y="1371600"/>
            <a:ext cx="4038600" cy="4681728"/>
          </a:xfrm>
        </p:spPr>
        <p:txBody>
          <a:bodyPr/>
          <a:lstStyle>
            <a:lvl1pPr>
              <a:defRPr sz="2500"/>
            </a:lvl1p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12" name="Rezervirano mjesto sadržaja 11"/>
          <p:cNvSpPr>
            <a:spLocks noGrp="1"/>
          </p:cNvSpPr>
          <p:nvPr>
            <p:ph sz="half" idx="2"/>
          </p:nvPr>
        </p:nvSpPr>
        <p:spPr>
          <a:xfrm>
            <a:off x="4800600" y="1371600"/>
            <a:ext cx="4038600" cy="4681728"/>
          </a:xfrm>
        </p:spPr>
        <p:txBody>
          <a:bodyPr/>
          <a:lstStyle>
            <a:lvl1pPr>
              <a:defRPr sz="2500"/>
            </a:lvl1p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Usporedba">
    <p:bg>
      <p:bgRef idx="1001">
        <a:schemeClr val="bg2"/>
      </p:bgRef>
    </p:bg>
    <p:spTree>
      <p:nvGrpSpPr>
        <p:cNvPr id="1" name=""/>
        <p:cNvGrpSpPr/>
        <p:nvPr/>
      </p:nvGrpSpPr>
      <p:grpSpPr>
        <a:xfrm>
          <a:off x="0" y="0"/>
          <a:ext cx="0" cy="0"/>
          <a:chOff x="0" y="0"/>
          <a:chExt cx="0" cy="0"/>
        </a:xfrm>
      </p:grpSpPr>
      <p:sp>
        <p:nvSpPr>
          <p:cNvPr id="10" name="Ravni poveznik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Pravokutni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avokutni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Pravokutni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Pravokutni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Pravokutni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ravokutni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Rezervirano mjesto teksta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r-HR" smtClean="0"/>
              <a:t>Kliknite da biste uredili stilove teksta matrice</a:t>
            </a:r>
          </a:p>
        </p:txBody>
      </p:sp>
      <p:sp>
        <p:nvSpPr>
          <p:cNvPr id="4" name="Rezervirano mjesto teksta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hr-HR" smtClean="0"/>
              <a:t>Kliknite da biste uredili stilove teksta matrice</a:t>
            </a:r>
          </a:p>
        </p:txBody>
      </p:sp>
      <p:sp>
        <p:nvSpPr>
          <p:cNvPr id="7" name="Rezervirano mjesto datuma 6"/>
          <p:cNvSpPr>
            <a:spLocks noGrp="1"/>
          </p:cNvSpPr>
          <p:nvPr>
            <p:ph type="dt" sz="half" idx="10"/>
          </p:nvPr>
        </p:nvSpPr>
        <p:spPr/>
        <p:txBody>
          <a:bodyPr/>
          <a:lstStyle/>
          <a:p>
            <a:fld id="{AAFFFD2A-E7CF-4120-830F-205C56897846}" type="datetimeFigureOut">
              <a:rPr lang="hr-HR" smtClean="0"/>
              <a:pPr/>
              <a:t>5.10.2015.</a:t>
            </a:fld>
            <a:endParaRPr lang="hr-HR"/>
          </a:p>
        </p:txBody>
      </p:sp>
      <p:sp>
        <p:nvSpPr>
          <p:cNvPr id="8" name="Rezervirano mjesto podnožja 7"/>
          <p:cNvSpPr>
            <a:spLocks noGrp="1"/>
          </p:cNvSpPr>
          <p:nvPr>
            <p:ph type="ftr" sz="quarter" idx="11"/>
          </p:nvPr>
        </p:nvSpPr>
        <p:spPr>
          <a:xfrm>
            <a:off x="304800" y="6409944"/>
            <a:ext cx="3581400" cy="365760"/>
          </a:xfrm>
        </p:spPr>
        <p:txBody>
          <a:bodyPr/>
          <a:lstStyle/>
          <a:p>
            <a:endParaRPr lang="hr-HR"/>
          </a:p>
        </p:txBody>
      </p:sp>
      <p:sp>
        <p:nvSpPr>
          <p:cNvPr id="15" name="Ravni poveznik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Pravokutni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Rezervirano mjesto sadržaja 23"/>
          <p:cNvSpPr>
            <a:spLocks noGrp="1"/>
          </p:cNvSpPr>
          <p:nvPr>
            <p:ph sz="quarter" idx="2"/>
          </p:nvPr>
        </p:nvSpPr>
        <p:spPr>
          <a:xfrm>
            <a:off x="301752" y="2471383"/>
            <a:ext cx="4041648" cy="3818404"/>
          </a:xfrm>
        </p:spPr>
        <p:txBody>
          <a:body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26" name="Rezervirano mjesto sadržaja 25"/>
          <p:cNvSpPr>
            <a:spLocks noGrp="1"/>
          </p:cNvSpPr>
          <p:nvPr>
            <p:ph sz="quarter" idx="4"/>
          </p:nvPr>
        </p:nvSpPr>
        <p:spPr>
          <a:xfrm>
            <a:off x="4800600" y="2471383"/>
            <a:ext cx="4038600" cy="3822192"/>
          </a:xfrm>
        </p:spPr>
        <p:txBody>
          <a:body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25" name="Elipsa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ipsa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zervirano mjesto broja slajda 8"/>
          <p:cNvSpPr>
            <a:spLocks noGrp="1"/>
          </p:cNvSpPr>
          <p:nvPr>
            <p:ph type="sldNum" sz="quarter" idx="12"/>
          </p:nvPr>
        </p:nvSpPr>
        <p:spPr>
          <a:xfrm>
            <a:off x="4343400" y="1042416"/>
            <a:ext cx="457200" cy="441325"/>
          </a:xfrm>
        </p:spPr>
        <p:txBody>
          <a:bodyPr/>
          <a:lstStyle>
            <a:lvl1pPr algn="ctr">
              <a:defRPr/>
            </a:lvl1pPr>
          </a:lstStyle>
          <a:p>
            <a:fld id="{B19A9DC5-BC2E-40E6-849F-0FE9C7CCAA07}" type="slidenum">
              <a:rPr lang="hr-HR" smtClean="0"/>
              <a:pPr/>
              <a:t>‹#›</a:t>
            </a:fld>
            <a:endParaRPr lang="hr-HR"/>
          </a:p>
        </p:txBody>
      </p:sp>
      <p:sp>
        <p:nvSpPr>
          <p:cNvPr id="23" name="Naslov 22"/>
          <p:cNvSpPr>
            <a:spLocks noGrp="1"/>
          </p:cNvSpPr>
          <p:nvPr>
            <p:ph type="title"/>
          </p:nvPr>
        </p:nvSpPr>
        <p:spPr/>
        <p:txBody>
          <a:bodyPr rtlCol="0" anchor="b" anchorCtr="0"/>
          <a:lstStyle/>
          <a:p>
            <a:r>
              <a:rPr kumimoji="0" lang="hr-HR" smtClean="0"/>
              <a:t>Kliknite da biste uredili stil naslova matrice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smtClean="0"/>
              <a:t>Kliknite da biste uredili stil naslova matrice</a:t>
            </a:r>
            <a:endParaRPr kumimoji="0" lang="en-US"/>
          </a:p>
        </p:txBody>
      </p:sp>
      <p:sp>
        <p:nvSpPr>
          <p:cNvPr id="3" name="Rezervirano mjesto datuma 2"/>
          <p:cNvSpPr>
            <a:spLocks noGrp="1"/>
          </p:cNvSpPr>
          <p:nvPr>
            <p:ph type="dt" sz="half" idx="10"/>
          </p:nvPr>
        </p:nvSpPr>
        <p:spPr/>
        <p:txBody>
          <a:bodyPr/>
          <a:lstStyle/>
          <a:p>
            <a:fld id="{AAFFFD2A-E7CF-4120-830F-205C56897846}" type="datetimeFigureOut">
              <a:rPr lang="hr-HR" smtClean="0"/>
              <a:pPr/>
              <a:t>5.10.2015.</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a:xfrm>
            <a:off x="4343400" y="1036020"/>
            <a:ext cx="457200" cy="441325"/>
          </a:xfrm>
        </p:spPr>
        <p:txBody>
          <a:bodyPr/>
          <a:lstStyle/>
          <a:p>
            <a:fld id="{B19A9DC5-BC2E-40E6-849F-0FE9C7CCAA07}"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sp>
        <p:nvSpPr>
          <p:cNvPr id="7" name="Pravokutni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Pravokutni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Pravokutni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ravokutni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Pravokutni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Pravokutni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Rezervirano mjesto datuma 1"/>
          <p:cNvSpPr>
            <a:spLocks noGrp="1"/>
          </p:cNvSpPr>
          <p:nvPr>
            <p:ph type="dt" sz="half" idx="10"/>
          </p:nvPr>
        </p:nvSpPr>
        <p:spPr/>
        <p:txBody>
          <a:bodyPr/>
          <a:lstStyle/>
          <a:p>
            <a:fld id="{AAFFFD2A-E7CF-4120-830F-205C56897846}" type="datetimeFigureOut">
              <a:rPr lang="hr-HR" smtClean="0"/>
              <a:pPr/>
              <a:t>5.10.2015.</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19A9DC5-BC2E-40E6-849F-0FE9C7CCAA07}"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bg>
      <p:bgRef idx="1001">
        <a:schemeClr val="bg1"/>
      </p:bgRef>
    </p:bg>
    <p:spTree>
      <p:nvGrpSpPr>
        <p:cNvPr id="1" name=""/>
        <p:cNvGrpSpPr/>
        <p:nvPr/>
      </p:nvGrpSpPr>
      <p:grpSpPr>
        <a:xfrm>
          <a:off x="0" y="0"/>
          <a:ext cx="0" cy="0"/>
          <a:chOff x="0" y="0"/>
          <a:chExt cx="0" cy="0"/>
        </a:xfrm>
      </p:grpSpPr>
      <p:sp>
        <p:nvSpPr>
          <p:cNvPr id="19" name="Pravokutni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Pravokutni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avokutni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avokutni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Pravokutni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Pravokutni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slov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hr-HR" smtClean="0"/>
              <a:t>Kliknite da biste uredili stil naslova matrice</a:t>
            </a:r>
            <a:endParaRPr kumimoji="0" lang="en-US"/>
          </a:p>
        </p:txBody>
      </p:sp>
      <p:sp>
        <p:nvSpPr>
          <p:cNvPr id="3" name="Rezervirano mjesto teksta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hr-HR" smtClean="0"/>
              <a:t>Kliknite da biste uredili stilove teksta matrice</a:t>
            </a:r>
          </a:p>
        </p:txBody>
      </p:sp>
      <p:sp>
        <p:nvSpPr>
          <p:cNvPr id="8" name="Pravokutni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avni poveznik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zervirano mjesto sadržaja 19"/>
          <p:cNvSpPr>
            <a:spLocks noGrp="1"/>
          </p:cNvSpPr>
          <p:nvPr>
            <p:ph sz="quarter" idx="1"/>
          </p:nvPr>
        </p:nvSpPr>
        <p:spPr>
          <a:xfrm>
            <a:off x="3124200" y="685800"/>
            <a:ext cx="5638800" cy="5410200"/>
          </a:xfrm>
        </p:spPr>
        <p:txBody>
          <a:body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10" name="Elipsa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zervirano mjesto broja slajda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19A9DC5-BC2E-40E6-849F-0FE9C7CCAA07}" type="slidenum">
              <a:rPr lang="hr-HR" smtClean="0"/>
              <a:pPr/>
              <a:t>‹#›</a:t>
            </a:fld>
            <a:endParaRPr lang="hr-HR"/>
          </a:p>
        </p:txBody>
      </p:sp>
      <p:sp>
        <p:nvSpPr>
          <p:cNvPr id="21" name="Pravokutni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zervirano mjesto datuma 4"/>
          <p:cNvSpPr>
            <a:spLocks noGrp="1"/>
          </p:cNvSpPr>
          <p:nvPr>
            <p:ph type="dt" sz="half" idx="10"/>
          </p:nvPr>
        </p:nvSpPr>
        <p:spPr/>
        <p:txBody>
          <a:bodyPr/>
          <a:lstStyle/>
          <a:p>
            <a:fld id="{AAFFFD2A-E7CF-4120-830F-205C56897846}" type="datetimeFigureOut">
              <a:rPr lang="hr-HR" smtClean="0"/>
              <a:pPr/>
              <a:t>5.10.2015.</a:t>
            </a:fld>
            <a:endParaRPr lang="hr-HR"/>
          </a:p>
        </p:txBody>
      </p:sp>
      <p:sp>
        <p:nvSpPr>
          <p:cNvPr id="6" name="Rezervirano mjesto podnožja 5"/>
          <p:cNvSpPr>
            <a:spLocks noGrp="1"/>
          </p:cNvSpPr>
          <p:nvPr>
            <p:ph type="ftr" sz="quarter" idx="11"/>
          </p:nvPr>
        </p:nvSpPr>
        <p:spPr>
          <a:xfrm>
            <a:off x="301752" y="6410848"/>
            <a:ext cx="3383280" cy="365760"/>
          </a:xfrm>
        </p:spPr>
        <p:txBody>
          <a:bodyPr/>
          <a:lstStyle/>
          <a:p>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21" name="Ravni poveznik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Pravokutni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avokutni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Pravokutni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avokutni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Pravokutni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Pravokutni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Pravokutni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a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ipsa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zervirano mjesto broja slajda 6"/>
          <p:cNvSpPr>
            <a:spLocks noGrp="1"/>
          </p:cNvSpPr>
          <p:nvPr>
            <p:ph type="sldNum" sz="quarter" idx="12"/>
          </p:nvPr>
        </p:nvSpPr>
        <p:spPr>
          <a:xfrm>
            <a:off x="1371600" y="312738"/>
            <a:ext cx="457200" cy="441325"/>
          </a:xfrm>
        </p:spPr>
        <p:txBody>
          <a:bodyPr/>
          <a:lstStyle/>
          <a:p>
            <a:fld id="{B19A9DC5-BC2E-40E6-849F-0FE9C7CCAA07}" type="slidenum">
              <a:rPr lang="hr-HR" smtClean="0"/>
              <a:pPr/>
              <a:t>‹#›</a:t>
            </a:fld>
            <a:endParaRPr lang="hr-HR"/>
          </a:p>
        </p:txBody>
      </p:sp>
      <p:sp>
        <p:nvSpPr>
          <p:cNvPr id="2" name="Naslov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hr-HR" smtClean="0"/>
              <a:t>Kliknite da biste uredili stil naslova matrice</a:t>
            </a:r>
            <a:endParaRPr kumimoji="0" lang="en-US"/>
          </a:p>
        </p:txBody>
      </p:sp>
      <p:sp>
        <p:nvSpPr>
          <p:cNvPr id="3" name="Rezervirano mjesto slike 2"/>
          <p:cNvSpPr>
            <a:spLocks noGrp="1"/>
          </p:cNvSpPr>
          <p:nvPr>
            <p:ph type="pic" idx="1"/>
          </p:nvPr>
        </p:nvSpPr>
        <p:spPr>
          <a:xfrm>
            <a:off x="3000375" y="609600"/>
            <a:ext cx="5867400" cy="4267200"/>
          </a:xfrm>
        </p:spPr>
        <p:txBody>
          <a:bodyPr/>
          <a:lstStyle>
            <a:lvl1pPr marL="0" indent="0">
              <a:buNone/>
              <a:defRPr sz="3200"/>
            </a:lvl1pPr>
          </a:lstStyle>
          <a:p>
            <a:r>
              <a:rPr kumimoji="0" lang="hr-HR" smtClean="0"/>
              <a:t>Pritisnite ikonu za dodavanje slike</a:t>
            </a:r>
            <a:endParaRPr kumimoji="0" lang="en-US" dirty="0"/>
          </a:p>
        </p:txBody>
      </p:sp>
      <p:sp>
        <p:nvSpPr>
          <p:cNvPr id="4" name="Rezervirano mjesto teksta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hr-HR" smtClean="0"/>
              <a:t>Kliknite da biste uredili stilove teksta matrice</a:t>
            </a:r>
          </a:p>
        </p:txBody>
      </p:sp>
      <p:sp>
        <p:nvSpPr>
          <p:cNvPr id="22" name="Pravokutni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zervirano mjesto datuma 4"/>
          <p:cNvSpPr>
            <a:spLocks noGrp="1"/>
          </p:cNvSpPr>
          <p:nvPr>
            <p:ph type="dt" sz="half" idx="10"/>
          </p:nvPr>
        </p:nvSpPr>
        <p:spPr>
          <a:xfrm>
            <a:off x="5788152" y="6404984"/>
            <a:ext cx="3044952" cy="365760"/>
          </a:xfrm>
        </p:spPr>
        <p:txBody>
          <a:bodyPr/>
          <a:lstStyle/>
          <a:p>
            <a:fld id="{AAFFFD2A-E7CF-4120-830F-205C56897846}" type="datetimeFigureOut">
              <a:rPr lang="hr-HR" smtClean="0"/>
              <a:pPr/>
              <a:t>5.10.2015.</a:t>
            </a:fld>
            <a:endParaRPr lang="hr-HR"/>
          </a:p>
        </p:txBody>
      </p:sp>
      <p:sp>
        <p:nvSpPr>
          <p:cNvPr id="6" name="Rezervirano mjesto podnožja 5"/>
          <p:cNvSpPr>
            <a:spLocks noGrp="1"/>
          </p:cNvSpPr>
          <p:nvPr>
            <p:ph type="ftr" sz="quarter" idx="11"/>
          </p:nvPr>
        </p:nvSpPr>
        <p:spPr>
          <a:xfrm>
            <a:off x="301752" y="6410848"/>
            <a:ext cx="3584448" cy="365760"/>
          </a:xfrm>
        </p:spPr>
        <p:txBody>
          <a:bodyPr/>
          <a:lstStyle/>
          <a:p>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Pravokutni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avokutni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avokutni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avokutni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ravokutni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zervirano mjesto datuma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AFFFD2A-E7CF-4120-830F-205C56897846}" type="datetimeFigureOut">
              <a:rPr lang="hr-HR" smtClean="0"/>
              <a:pPr/>
              <a:t>5.10.2015.</a:t>
            </a:fld>
            <a:endParaRPr lang="hr-HR"/>
          </a:p>
        </p:txBody>
      </p:sp>
      <p:sp>
        <p:nvSpPr>
          <p:cNvPr id="3" name="Rezervirano mjesto podnožja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hr-HR"/>
          </a:p>
        </p:txBody>
      </p:sp>
      <p:sp>
        <p:nvSpPr>
          <p:cNvPr id="8" name="Pravokutni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avni poveznik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ipsa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Rezervirano mjesto broja slajda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19A9DC5-BC2E-40E6-849F-0FE9C7CCAA07}" type="slidenum">
              <a:rPr lang="hr-HR" smtClean="0"/>
              <a:pPr/>
              <a:t>‹#›</a:t>
            </a:fld>
            <a:endParaRPr lang="hr-HR"/>
          </a:p>
        </p:txBody>
      </p:sp>
      <p:sp>
        <p:nvSpPr>
          <p:cNvPr id="22" name="Rezervirano mjesto naslova 21"/>
          <p:cNvSpPr>
            <a:spLocks noGrp="1"/>
          </p:cNvSpPr>
          <p:nvPr>
            <p:ph type="title"/>
          </p:nvPr>
        </p:nvSpPr>
        <p:spPr>
          <a:xfrm>
            <a:off x="301752" y="228600"/>
            <a:ext cx="8534400" cy="758952"/>
          </a:xfrm>
          <a:prstGeom prst="rect">
            <a:avLst/>
          </a:prstGeom>
        </p:spPr>
        <p:txBody>
          <a:bodyPr vert="horz" anchor="b">
            <a:normAutofit/>
          </a:bodyPr>
          <a:lstStyle/>
          <a:p>
            <a:r>
              <a:rPr kumimoji="0" lang="hr-HR" smtClean="0"/>
              <a:t>Kliknite da biste uredili stil naslova matrice</a:t>
            </a:r>
            <a:endParaRPr kumimoji="0" lang="en-US"/>
          </a:p>
        </p:txBody>
      </p:sp>
      <p:sp>
        <p:nvSpPr>
          <p:cNvPr id="13" name="Rezervirano mjesto teksta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hr-HR" smtClean="0"/>
              <a:t>Kliknite da biste uredili stilove teksta matrice</a:t>
            </a:r>
          </a:p>
          <a:p>
            <a:pPr lvl="1" eaLnBrk="1" latinLnBrk="0" hangingPunct="1"/>
            <a:r>
              <a:rPr kumimoji="0" lang="hr-HR" smtClean="0"/>
              <a:t>Druga razina</a:t>
            </a:r>
          </a:p>
          <a:p>
            <a:pPr lvl="2" eaLnBrk="1" latinLnBrk="0" hangingPunct="1"/>
            <a:r>
              <a:rPr kumimoji="0" lang="hr-HR" smtClean="0"/>
              <a:t>Treća razina</a:t>
            </a:r>
          </a:p>
          <a:p>
            <a:pPr lvl="3" eaLnBrk="1" latinLnBrk="0" hangingPunct="1"/>
            <a:r>
              <a:rPr kumimoji="0" lang="hr-HR" smtClean="0"/>
              <a:t>Četvrta razina</a:t>
            </a:r>
          </a:p>
          <a:p>
            <a:pPr lvl="4" eaLnBrk="1" latinLnBrk="0" hangingPunct="1"/>
            <a:r>
              <a:rPr kumimoji="0" lang="hr-HR" smtClean="0"/>
              <a:t>Peta razina</a:t>
            </a:r>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C:\Users\Korisnik\Documents\90%20godina%20S&#352;\Reci%20ne%20govoru%20mr&#382;nje%20na%20internetu%20-%20dislajkam%20mr&#382;nju\Zasto%20dislajkam%20mrznju.mpg" TargetMode="External"/><Relationship Id="rId4" Type="http://schemas.openxmlformats.org/officeDocument/2006/relationships/hyperlink" Target="https://www.youtube.com/watch?v=U0L8vlc-9O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portal.opendiscoveryspace.eu/node/832413" TargetMode="External"/><Relationship Id="rId2" Type="http://schemas.openxmlformats.org/officeDocument/2006/relationships/hyperlink" Target="https://www.dropbox.com/s/384sekfwozfqcvn/PREZENTACIJA-ZIS.ppt?dl=0" TargetMode="Externa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file:///C:\Users\Korisnik\Documents\sigurnost%20na%20internetu\~TempJCrossPrint.htm" TargetMode="External"/><Relationship Id="rId2" Type="http://schemas.openxmlformats.org/officeDocument/2006/relationships/hyperlink" Target="http://portal.opendiscoveryspace.eu/node/832415"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www.dropbox.com/s/hlzcio97y0zq56x/MVI_1029.MOV?dl=0" TargetMode="External"/><Relationship Id="rId2" Type="http://schemas.openxmlformats.org/officeDocument/2006/relationships/hyperlink" Target="https://www.youtube.com/watch?v=p4n42r7WlNE&amp;feature=youtu.b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ideo" Target="file:///C:\Users\Korisnik\Dropbox\MVI_1029.MOV"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slov 2"/>
          <p:cNvSpPr>
            <a:spLocks noGrp="1"/>
          </p:cNvSpPr>
          <p:nvPr>
            <p:ph type="subTitle" idx="1"/>
          </p:nvPr>
        </p:nvSpPr>
        <p:spPr/>
        <p:txBody>
          <a:bodyPr>
            <a:normAutofit/>
          </a:bodyPr>
          <a:lstStyle/>
          <a:p>
            <a:r>
              <a:rPr lang="hr-HR" dirty="0" smtClean="0"/>
              <a:t>Srednja škola Delnice</a:t>
            </a:r>
          </a:p>
          <a:p>
            <a:r>
              <a:rPr lang="hr-HR" dirty="0" smtClean="0"/>
              <a:t>Delnice High School</a:t>
            </a:r>
            <a:endParaRPr lang="hr-HR" dirty="0"/>
          </a:p>
        </p:txBody>
      </p:sp>
      <p:sp>
        <p:nvSpPr>
          <p:cNvPr id="2" name="Naslov 1"/>
          <p:cNvSpPr>
            <a:spLocks noGrp="1"/>
          </p:cNvSpPr>
          <p:nvPr>
            <p:ph type="ctrTitle"/>
          </p:nvPr>
        </p:nvSpPr>
        <p:spPr/>
        <p:txBody>
          <a:bodyPr/>
          <a:lstStyle/>
          <a:p>
            <a:r>
              <a:rPr lang="hr-HR" dirty="0" err="1" smtClean="0"/>
              <a:t>Safer</a:t>
            </a:r>
            <a:r>
              <a:rPr lang="hr-HR" dirty="0" smtClean="0"/>
              <a:t> Internet project</a:t>
            </a:r>
            <a:endParaRPr lang="hr-H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Motivation</a:t>
            </a:r>
            <a:endParaRPr lang="hr-HR" dirty="0"/>
          </a:p>
        </p:txBody>
      </p:sp>
      <p:sp>
        <p:nvSpPr>
          <p:cNvPr id="3" name="Rezervirano mjesto sadržaja 2"/>
          <p:cNvSpPr>
            <a:spLocks noGrp="1"/>
          </p:cNvSpPr>
          <p:nvPr>
            <p:ph sz="quarter" idx="1"/>
          </p:nvPr>
        </p:nvSpPr>
        <p:spPr/>
        <p:txBody>
          <a:bodyPr>
            <a:normAutofit fontScale="92500" lnSpcReduction="10000"/>
          </a:bodyPr>
          <a:lstStyle/>
          <a:p>
            <a:r>
              <a:rPr lang="en-GB" dirty="0"/>
              <a:t>“Dislike the hate on the Internet” national </a:t>
            </a:r>
            <a:r>
              <a:rPr lang="en-GB" dirty="0" smtClean="0"/>
              <a:t>campaign</a:t>
            </a:r>
            <a:endParaRPr lang="hr-HR" dirty="0" smtClean="0"/>
          </a:p>
          <a:p>
            <a:r>
              <a:rPr lang="hr-HR" dirty="0" smtClean="0"/>
              <a:t>Key sentence: </a:t>
            </a:r>
            <a:r>
              <a:rPr lang="en-GB" b="1" dirty="0"/>
              <a:t>Internet wasn’t created to bully </a:t>
            </a:r>
            <a:r>
              <a:rPr lang="en-GB" b="1" dirty="0" smtClean="0"/>
              <a:t>others</a:t>
            </a:r>
            <a:endParaRPr lang="hr-HR" b="1" dirty="0" smtClean="0"/>
          </a:p>
          <a:p>
            <a:r>
              <a:rPr lang="hr-HR" dirty="0" smtClean="0">
                <a:solidFill>
                  <a:srgbClr val="C00000"/>
                </a:solidFill>
              </a:rPr>
              <a:t>Internet = problem</a:t>
            </a:r>
            <a:r>
              <a:rPr lang="hr-HR" dirty="0" smtClean="0">
                <a:solidFill>
                  <a:srgbClr val="C00000"/>
                </a:solidFill>
              </a:rPr>
              <a:t>? </a:t>
            </a:r>
            <a:r>
              <a:rPr lang="hr-HR" dirty="0" smtClean="0"/>
              <a:t>(</a:t>
            </a:r>
            <a:r>
              <a:rPr lang="hr-HR" dirty="0" err="1" smtClean="0"/>
              <a:t>amazing</a:t>
            </a:r>
            <a:r>
              <a:rPr lang="hr-HR" dirty="0" smtClean="0"/>
              <a:t> </a:t>
            </a:r>
            <a:r>
              <a:rPr lang="hr-HR" dirty="0" err="1" smtClean="0"/>
              <a:t>source</a:t>
            </a:r>
            <a:r>
              <a:rPr lang="hr-HR" dirty="0" smtClean="0"/>
              <a:t> and </a:t>
            </a:r>
            <a:r>
              <a:rPr lang="hr-HR" dirty="0" err="1" smtClean="0"/>
              <a:t>potentional</a:t>
            </a:r>
            <a:r>
              <a:rPr lang="hr-HR" dirty="0" smtClean="0"/>
              <a:t> </a:t>
            </a:r>
            <a:r>
              <a:rPr lang="hr-HR" dirty="0" err="1" smtClean="0"/>
              <a:t>danger</a:t>
            </a:r>
            <a:r>
              <a:rPr lang="hr-HR" dirty="0" smtClean="0"/>
              <a:t> </a:t>
            </a:r>
            <a:endParaRPr lang="hr-HR" dirty="0" smtClean="0"/>
          </a:p>
          <a:p>
            <a:r>
              <a:rPr lang="en-GB" dirty="0" smtClean="0"/>
              <a:t>The motivational video was made by students of 3rd grade through „Dislike the hate on the Internet“ national campaign. The campaign was initiated because the Internet became the media used to spread hate, mobbing, bullying, insults etc. The key sentence was a line said by our student </a:t>
            </a:r>
            <a:r>
              <a:rPr lang="en-GB" dirty="0" err="1" smtClean="0"/>
              <a:t>Bruna</a:t>
            </a:r>
            <a:r>
              <a:rPr lang="en-GB" dirty="0" smtClean="0"/>
              <a:t> </a:t>
            </a:r>
            <a:r>
              <a:rPr lang="en-GB" dirty="0" err="1" smtClean="0"/>
              <a:t>Kanjer</a:t>
            </a:r>
            <a:r>
              <a:rPr lang="en-GB" dirty="0" smtClean="0"/>
              <a:t> – „Internet wasn’t created to bully others“.</a:t>
            </a:r>
            <a:endParaRPr lang="hr-H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01752" y="0"/>
            <a:ext cx="8534400" cy="1340768"/>
          </a:xfrm>
        </p:spPr>
        <p:txBody>
          <a:bodyPr>
            <a:noAutofit/>
          </a:bodyPr>
          <a:lstStyle/>
          <a:p>
            <a:r>
              <a:rPr lang="hr-HR" sz="4000" dirty="0" smtClean="0"/>
              <a:t>Motivation movie – 3rd grade students</a:t>
            </a:r>
            <a:endParaRPr lang="hr-HR" sz="4000" dirty="0"/>
          </a:p>
        </p:txBody>
      </p:sp>
      <p:pic>
        <p:nvPicPr>
          <p:cNvPr id="4" name="Zasto dislajkam mrznju.mpg">
            <a:hlinkClick r:id="" action="ppaction://media"/>
          </p:cNvPr>
          <p:cNvPicPr>
            <a:picLocks noGrp="1" noRot="1" noChangeAspect="1"/>
          </p:cNvPicPr>
          <p:nvPr>
            <p:ph sz="quarter" idx="1"/>
            <a:videoFile r:link="rId1"/>
          </p:nvPr>
        </p:nvPicPr>
        <p:blipFill>
          <a:blip r:embed="rId3" cstate="print"/>
          <a:stretch>
            <a:fillRect/>
          </a:stretch>
        </p:blipFill>
        <p:spPr>
          <a:xfrm>
            <a:off x="1697038" y="1527175"/>
            <a:ext cx="5715000" cy="4572000"/>
          </a:xfrm>
          <a:prstGeom prst="rect">
            <a:avLst/>
          </a:prstGeom>
        </p:spPr>
      </p:pic>
      <p:sp>
        <p:nvSpPr>
          <p:cNvPr id="5" name="TekstniOkvir 4"/>
          <p:cNvSpPr txBox="1"/>
          <p:nvPr/>
        </p:nvSpPr>
        <p:spPr>
          <a:xfrm>
            <a:off x="899592" y="6237312"/>
            <a:ext cx="6984776" cy="646331"/>
          </a:xfrm>
          <a:prstGeom prst="rect">
            <a:avLst/>
          </a:prstGeom>
          <a:noFill/>
        </p:spPr>
        <p:txBody>
          <a:bodyPr wrap="square" rtlCol="0">
            <a:spAutoFit/>
          </a:bodyPr>
          <a:lstStyle/>
          <a:p>
            <a:r>
              <a:rPr lang="hr-HR" u="sng" dirty="0" smtClean="0">
                <a:hlinkClick r:id="rId4"/>
              </a:rPr>
              <a:t>https://www.youtube.com/watch?v=U0L8vlc-9Og</a:t>
            </a:r>
            <a:r>
              <a:rPr lang="hr-HR" dirty="0" smtClean="0"/>
              <a:t> </a:t>
            </a:r>
          </a:p>
          <a:p>
            <a:endParaRPr lang="hr-HR"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Lecture</a:t>
            </a:r>
            <a:endParaRPr lang="hr-HR" dirty="0"/>
          </a:p>
        </p:txBody>
      </p:sp>
      <p:sp>
        <p:nvSpPr>
          <p:cNvPr id="3" name="Rezervirano mjesto sadržaja 2"/>
          <p:cNvSpPr>
            <a:spLocks noGrp="1"/>
          </p:cNvSpPr>
          <p:nvPr>
            <p:ph sz="quarter" idx="1"/>
          </p:nvPr>
        </p:nvSpPr>
        <p:spPr>
          <a:xfrm>
            <a:off x="457200" y="1600200"/>
            <a:ext cx="8229600" cy="4997152"/>
          </a:xfrm>
        </p:spPr>
        <p:txBody>
          <a:bodyPr>
            <a:normAutofit/>
          </a:bodyPr>
          <a:lstStyle/>
          <a:p>
            <a:r>
              <a:rPr lang="en-GB" dirty="0"/>
              <a:t>MSc Bernard </a:t>
            </a:r>
            <a:r>
              <a:rPr lang="en-GB" dirty="0" err="1" smtClean="0"/>
              <a:t>Vukelić</a:t>
            </a:r>
            <a:r>
              <a:rPr lang="hr-HR" dirty="0" smtClean="0"/>
              <a:t> –</a:t>
            </a:r>
            <a:r>
              <a:rPr lang="en-GB" dirty="0" smtClean="0"/>
              <a:t> university</a:t>
            </a:r>
            <a:r>
              <a:rPr lang="hr-HR" dirty="0" smtClean="0"/>
              <a:t> </a:t>
            </a:r>
            <a:r>
              <a:rPr lang="en-GB" dirty="0" smtClean="0"/>
              <a:t>professor </a:t>
            </a:r>
            <a:r>
              <a:rPr lang="en-GB" dirty="0"/>
              <a:t>from the Polytechnic of </a:t>
            </a:r>
            <a:r>
              <a:rPr lang="en-GB" dirty="0" smtClean="0"/>
              <a:t>Rijeka </a:t>
            </a:r>
            <a:r>
              <a:rPr lang="hr-HR" dirty="0" smtClean="0"/>
              <a:t>as </a:t>
            </a:r>
            <a:r>
              <a:rPr lang="en-GB" dirty="0" smtClean="0"/>
              <a:t>a </a:t>
            </a:r>
            <a:r>
              <a:rPr lang="en-GB" dirty="0"/>
              <a:t>guest </a:t>
            </a:r>
            <a:r>
              <a:rPr lang="en-GB" dirty="0" smtClean="0"/>
              <a:t>lecturer</a:t>
            </a:r>
            <a:endParaRPr lang="hr-HR" dirty="0" smtClean="0"/>
          </a:p>
          <a:p>
            <a:r>
              <a:rPr lang="hr-HR" dirty="0" smtClean="0"/>
              <a:t>L</a:t>
            </a:r>
            <a:r>
              <a:rPr lang="en-GB" dirty="0" err="1" smtClean="0"/>
              <a:t>esson</a:t>
            </a:r>
            <a:r>
              <a:rPr lang="en-GB" dirty="0" smtClean="0"/>
              <a:t> </a:t>
            </a:r>
            <a:r>
              <a:rPr lang="en-GB" dirty="0"/>
              <a:t>entitled “</a:t>
            </a:r>
            <a:r>
              <a:rPr lang="en-GB" dirty="0">
                <a:solidFill>
                  <a:schemeClr val="tx2"/>
                </a:solidFill>
              </a:rPr>
              <a:t>Biometry and the Internet safety</a:t>
            </a:r>
            <a:r>
              <a:rPr lang="en-GB" dirty="0" smtClean="0"/>
              <a:t>“</a:t>
            </a:r>
            <a:r>
              <a:rPr lang="hr-HR" dirty="0" smtClean="0"/>
              <a:t> – </a:t>
            </a:r>
            <a:r>
              <a:rPr lang="en-GB" dirty="0" smtClean="0"/>
              <a:t>topic</a:t>
            </a:r>
            <a:r>
              <a:rPr lang="hr-HR" dirty="0" smtClean="0"/>
              <a:t> </a:t>
            </a:r>
            <a:r>
              <a:rPr lang="en-GB" dirty="0" smtClean="0"/>
              <a:t>of </a:t>
            </a:r>
            <a:r>
              <a:rPr lang="en-GB" dirty="0"/>
              <a:t>safer </a:t>
            </a:r>
            <a:r>
              <a:rPr lang="en-GB" dirty="0" smtClean="0"/>
              <a:t>Internet</a:t>
            </a:r>
            <a:endParaRPr lang="hr-HR" dirty="0" smtClean="0"/>
          </a:p>
          <a:p>
            <a:r>
              <a:rPr lang="en-GB" dirty="0" smtClean="0"/>
              <a:t>The </a:t>
            </a:r>
            <a:r>
              <a:rPr lang="en-GB" dirty="0"/>
              <a:t>main aim was to </a:t>
            </a:r>
            <a:r>
              <a:rPr lang="en-GB" dirty="0">
                <a:solidFill>
                  <a:schemeClr val="tx2"/>
                </a:solidFill>
              </a:rPr>
              <a:t>point out the dangers and possibilities of controlling and tracking the Internet </a:t>
            </a:r>
            <a:r>
              <a:rPr lang="en-GB" dirty="0" smtClean="0">
                <a:solidFill>
                  <a:schemeClr val="tx2"/>
                </a:solidFill>
              </a:rPr>
              <a:t>users</a:t>
            </a:r>
            <a:endParaRPr lang="hr-HR" dirty="0" smtClean="0">
              <a:solidFill>
                <a:schemeClr val="tx2"/>
              </a:solidFill>
            </a:endParaRPr>
          </a:p>
          <a:p>
            <a:r>
              <a:rPr lang="hr-HR" dirty="0" smtClean="0"/>
              <a:t>H</a:t>
            </a:r>
            <a:r>
              <a:rPr lang="en-GB" dirty="0" err="1" smtClean="0"/>
              <a:t>eld</a:t>
            </a:r>
            <a:r>
              <a:rPr lang="en-GB" dirty="0" smtClean="0"/>
              <a:t> </a:t>
            </a:r>
            <a:r>
              <a:rPr lang="en-GB" dirty="0"/>
              <a:t>in the school library on June 12, 2015 for the 1st and 4th grade </a:t>
            </a:r>
            <a:r>
              <a:rPr lang="en-GB" dirty="0" smtClean="0"/>
              <a:t>students</a:t>
            </a:r>
            <a:endParaRPr lang="hr-HR" dirty="0" smtClean="0"/>
          </a:p>
          <a:p>
            <a:r>
              <a:rPr lang="hr-HR" dirty="0" smtClean="0"/>
              <a:t>S</a:t>
            </a:r>
            <a:r>
              <a:rPr lang="en-GB" dirty="0" err="1" smtClean="0"/>
              <a:t>pecial</a:t>
            </a:r>
            <a:r>
              <a:rPr lang="en-GB" dirty="0" smtClean="0"/>
              <a:t> </a:t>
            </a:r>
            <a:r>
              <a:rPr lang="en-GB" dirty="0"/>
              <a:t>attention </a:t>
            </a:r>
            <a:r>
              <a:rPr lang="en-GB" dirty="0" smtClean="0"/>
              <a:t>given </a:t>
            </a:r>
            <a:r>
              <a:rPr lang="en-GB" dirty="0"/>
              <a:t>to biometry, cookies and other methods of tracking Internet users</a:t>
            </a:r>
            <a:endParaRPr lang="hr-H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lika 8" descr="C:\Users\Korisnik\Documents\sigurnost na internetu\11270827_10204048082584562_1385901788_n.jpg"/>
          <p:cNvPicPr/>
          <p:nvPr/>
        </p:nvPicPr>
        <p:blipFill>
          <a:blip r:embed="rId3" cstate="print"/>
          <a:srcRect/>
          <a:stretch>
            <a:fillRect/>
          </a:stretch>
        </p:blipFill>
        <p:spPr bwMode="auto">
          <a:xfrm>
            <a:off x="1692612" y="1575881"/>
            <a:ext cx="5758775" cy="3706238"/>
          </a:xfrm>
          <a:prstGeom prst="rect">
            <a:avLst/>
          </a:prstGeom>
          <a:noFill/>
          <a:ln w="9525">
            <a:noFill/>
            <a:miter lim="800000"/>
            <a:headEnd/>
            <a:tailEnd/>
          </a:ln>
        </p:spPr>
      </p:pic>
      <p:sp>
        <p:nvSpPr>
          <p:cNvPr id="10" name="TekstniOkvir 9"/>
          <p:cNvSpPr txBox="1"/>
          <p:nvPr/>
        </p:nvSpPr>
        <p:spPr>
          <a:xfrm>
            <a:off x="1835696" y="5589240"/>
            <a:ext cx="6289735" cy="646331"/>
          </a:xfrm>
          <a:prstGeom prst="rect">
            <a:avLst/>
          </a:prstGeom>
          <a:noFill/>
        </p:spPr>
        <p:txBody>
          <a:bodyPr wrap="none" rtlCol="0">
            <a:spAutoFit/>
          </a:bodyPr>
          <a:lstStyle/>
          <a:p>
            <a:r>
              <a:rPr lang="en-GB" dirty="0"/>
              <a:t>MSc Bernard </a:t>
            </a:r>
            <a:r>
              <a:rPr lang="en-GB" dirty="0" err="1"/>
              <a:t>Vukelić</a:t>
            </a:r>
            <a:r>
              <a:rPr lang="en-GB" dirty="0"/>
              <a:t> – Biometry and safer Internet, school library</a:t>
            </a:r>
            <a:endParaRPr lang="hr-HR" dirty="0"/>
          </a:p>
          <a:p>
            <a:endParaRPr lang="hr-H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zervirano mjesto teksta 8"/>
          <p:cNvSpPr>
            <a:spLocks noGrp="1"/>
          </p:cNvSpPr>
          <p:nvPr>
            <p:ph type="body" idx="1"/>
          </p:nvPr>
        </p:nvSpPr>
        <p:spPr>
          <a:xfrm>
            <a:off x="323528" y="1484784"/>
            <a:ext cx="4320480" cy="1008113"/>
          </a:xfrm>
        </p:spPr>
        <p:txBody>
          <a:bodyPr>
            <a:normAutofit fontScale="47500" lnSpcReduction="20000"/>
          </a:bodyPr>
          <a:lstStyle/>
          <a:p>
            <a:r>
              <a:rPr lang="en-GB" sz="3200" dirty="0" smtClean="0"/>
              <a:t>senior student Bruno </a:t>
            </a:r>
            <a:r>
              <a:rPr lang="en-GB" sz="3200" dirty="0" err="1" smtClean="0"/>
              <a:t>Svetličić</a:t>
            </a:r>
            <a:r>
              <a:rPr lang="hr-HR" sz="3200" dirty="0" smtClean="0"/>
              <a:t> </a:t>
            </a:r>
            <a:r>
              <a:rPr lang="hr-HR" sz="3200" dirty="0" err="1" smtClean="0"/>
              <a:t>held</a:t>
            </a:r>
            <a:r>
              <a:rPr lang="hr-HR" sz="3200" dirty="0" smtClean="0"/>
              <a:t> PPT</a:t>
            </a:r>
          </a:p>
          <a:p>
            <a:r>
              <a:rPr lang="en-GB" sz="2900" u="sng" dirty="0" smtClean="0">
                <a:hlinkClick r:id="rId2"/>
              </a:rPr>
              <a:t>Presentation at </a:t>
            </a:r>
            <a:r>
              <a:rPr lang="en-GB" sz="2900" u="sng" dirty="0" err="1" smtClean="0">
                <a:hlinkClick r:id="rId2"/>
              </a:rPr>
              <a:t>Dropbox</a:t>
            </a:r>
            <a:r>
              <a:rPr lang="hr-HR" sz="2900" u="sng" dirty="0" smtClean="0"/>
              <a:t> </a:t>
            </a:r>
            <a:endParaRPr lang="hr-HR" sz="2900" dirty="0"/>
          </a:p>
          <a:p>
            <a:r>
              <a:rPr lang="en-US" sz="2900" u="sng" dirty="0" smtClean="0">
                <a:hlinkClick r:id="rId3"/>
              </a:rPr>
              <a:t>Presentation at Inspiring Science education</a:t>
            </a:r>
            <a:endParaRPr lang="hr-HR" sz="2900" dirty="0"/>
          </a:p>
        </p:txBody>
      </p:sp>
      <p:sp>
        <p:nvSpPr>
          <p:cNvPr id="10" name="Rezervirano mjesto teksta 9"/>
          <p:cNvSpPr>
            <a:spLocks noGrp="1"/>
          </p:cNvSpPr>
          <p:nvPr>
            <p:ph type="body" sz="half" idx="3"/>
          </p:nvPr>
        </p:nvSpPr>
        <p:spPr>
          <a:xfrm>
            <a:off x="5102225" y="1124744"/>
            <a:ext cx="4041775" cy="936104"/>
          </a:xfrm>
        </p:spPr>
        <p:txBody>
          <a:bodyPr>
            <a:normAutofit/>
          </a:bodyPr>
          <a:lstStyle/>
          <a:p>
            <a:r>
              <a:rPr lang="hr-HR" sz="2000" dirty="0" smtClean="0"/>
              <a:t>1st grade students’ feedback</a:t>
            </a:r>
          </a:p>
        </p:txBody>
      </p:sp>
      <p:pic>
        <p:nvPicPr>
          <p:cNvPr id="7" name="Rezervirano mjesto sadržaja 6" descr="379845_555187144521581_649400635_n.jpg"/>
          <p:cNvPicPr>
            <a:picLocks noGrp="1" noChangeAspect="1"/>
          </p:cNvPicPr>
          <p:nvPr>
            <p:ph sz="quarter" idx="2"/>
          </p:nvPr>
        </p:nvPicPr>
        <p:blipFill>
          <a:blip r:embed="rId4" cstate="print"/>
          <a:stretch>
            <a:fillRect/>
          </a:stretch>
        </p:blipFill>
        <p:spPr>
          <a:xfrm>
            <a:off x="1043608" y="2610520"/>
            <a:ext cx="2664296" cy="2762696"/>
          </a:xfrm>
        </p:spPr>
      </p:pic>
      <p:sp>
        <p:nvSpPr>
          <p:cNvPr id="4" name="Naslov 3"/>
          <p:cNvSpPr>
            <a:spLocks noGrp="1"/>
          </p:cNvSpPr>
          <p:nvPr>
            <p:ph type="title"/>
          </p:nvPr>
        </p:nvSpPr>
        <p:spPr/>
        <p:txBody>
          <a:bodyPr/>
          <a:lstStyle/>
          <a:p>
            <a:r>
              <a:rPr lang="hr-HR" dirty="0" smtClean="0"/>
              <a:t>Flipped classroom</a:t>
            </a:r>
            <a:endParaRPr lang="hr-HR" dirty="0"/>
          </a:p>
        </p:txBody>
      </p:sp>
      <p:sp>
        <p:nvSpPr>
          <p:cNvPr id="8" name="TekstniOkvir 7"/>
          <p:cNvSpPr txBox="1"/>
          <p:nvPr/>
        </p:nvSpPr>
        <p:spPr>
          <a:xfrm>
            <a:off x="827584" y="5469031"/>
            <a:ext cx="3384376" cy="1323439"/>
          </a:xfrm>
          <a:prstGeom prst="rect">
            <a:avLst/>
          </a:prstGeom>
          <a:noFill/>
        </p:spPr>
        <p:txBody>
          <a:bodyPr wrap="square" rtlCol="0">
            <a:spAutoFit/>
          </a:bodyPr>
          <a:lstStyle/>
          <a:p>
            <a:r>
              <a:rPr lang="hr-HR" sz="2000" dirty="0" err="1" smtClean="0"/>
              <a:t>Idea</a:t>
            </a:r>
            <a:r>
              <a:rPr lang="hr-HR" sz="2000" dirty="0" smtClean="0"/>
              <a:t>: </a:t>
            </a:r>
            <a:r>
              <a:rPr lang="en-GB" sz="2000" dirty="0"/>
              <a:t>collaborative teaching and </a:t>
            </a:r>
            <a:r>
              <a:rPr lang="en-GB" sz="2000" b="1" dirty="0"/>
              <a:t>mutual cooperation between older and younger students. </a:t>
            </a:r>
            <a:endParaRPr lang="hr-HR" sz="2000" b="1" dirty="0"/>
          </a:p>
        </p:txBody>
      </p:sp>
      <p:sp>
        <p:nvSpPr>
          <p:cNvPr id="15" name="TekstniOkvir 14"/>
          <p:cNvSpPr txBox="1"/>
          <p:nvPr/>
        </p:nvSpPr>
        <p:spPr>
          <a:xfrm>
            <a:off x="4716016" y="2132856"/>
            <a:ext cx="3888432" cy="5016758"/>
          </a:xfrm>
          <a:prstGeom prst="rect">
            <a:avLst/>
          </a:prstGeom>
          <a:noFill/>
        </p:spPr>
        <p:txBody>
          <a:bodyPr wrap="square" rtlCol="0">
            <a:spAutoFit/>
          </a:bodyPr>
          <a:lstStyle/>
          <a:p>
            <a:pPr marL="285750" indent="-285750" algn="just">
              <a:buFont typeface="Arial" panose="020B0604020202020204" pitchFamily="34" charset="0"/>
              <a:buChar char="•"/>
            </a:pPr>
            <a:r>
              <a:rPr lang="hr-HR" sz="2000" dirty="0" smtClean="0"/>
              <a:t>S</a:t>
            </a:r>
            <a:r>
              <a:rPr lang="en-GB" sz="2000" dirty="0" err="1" smtClean="0"/>
              <a:t>tudent</a:t>
            </a:r>
            <a:r>
              <a:rPr lang="en-GB" sz="2000" dirty="0" smtClean="0"/>
              <a:t> </a:t>
            </a:r>
            <a:r>
              <a:rPr lang="en-GB" sz="2000" dirty="0"/>
              <a:t>Ana </a:t>
            </a:r>
            <a:r>
              <a:rPr lang="en-GB" sz="2000" dirty="0" err="1"/>
              <a:t>Frković</a:t>
            </a:r>
            <a:r>
              <a:rPr lang="en-GB" sz="2000" dirty="0"/>
              <a:t> created her own visualisation of </a:t>
            </a:r>
            <a:r>
              <a:rPr lang="en-GB" sz="2000" dirty="0" err="1"/>
              <a:t>Svetličić's</a:t>
            </a:r>
            <a:r>
              <a:rPr lang="en-GB" sz="2000" dirty="0"/>
              <a:t> </a:t>
            </a:r>
            <a:r>
              <a:rPr lang="en-GB" sz="2000" dirty="0" smtClean="0"/>
              <a:t>PPT</a:t>
            </a:r>
            <a:endParaRPr lang="hr-HR" sz="2000" dirty="0" smtClean="0"/>
          </a:p>
          <a:p>
            <a:pPr marL="285750" indent="-285750" algn="just">
              <a:buFont typeface="Arial" panose="020B0604020202020204" pitchFamily="34" charset="0"/>
              <a:buChar char="•"/>
            </a:pPr>
            <a:r>
              <a:rPr lang="hr-HR" sz="2000" dirty="0" smtClean="0"/>
              <a:t>S</a:t>
            </a:r>
            <a:r>
              <a:rPr lang="en-GB" sz="2000" dirty="0" smtClean="0"/>
              <a:t>he </a:t>
            </a:r>
            <a:r>
              <a:rPr lang="en-GB" sz="2000" dirty="0" err="1" smtClean="0"/>
              <a:t>dr</a:t>
            </a:r>
            <a:r>
              <a:rPr lang="hr-HR" sz="2000" dirty="0" smtClean="0"/>
              <a:t>e</a:t>
            </a:r>
            <a:r>
              <a:rPr lang="en-GB" sz="2000" dirty="0" smtClean="0"/>
              <a:t>w </a:t>
            </a:r>
            <a:r>
              <a:rPr lang="en-GB" sz="2000" dirty="0"/>
              <a:t>viruses coming from the Trojan horse and causing damage to the title chain – a symbol of damage by a computer </a:t>
            </a:r>
            <a:r>
              <a:rPr lang="en-GB" sz="2000" dirty="0" smtClean="0"/>
              <a:t>virus</a:t>
            </a:r>
            <a:endParaRPr lang="hr-HR" sz="2000" dirty="0" smtClean="0"/>
          </a:p>
          <a:p>
            <a:pPr marL="285750" indent="-285750" algn="just">
              <a:buFont typeface="Arial" panose="020B0604020202020204" pitchFamily="34" charset="0"/>
              <a:buChar char="•"/>
            </a:pPr>
            <a:r>
              <a:rPr lang="hr-HR" sz="2000" dirty="0" smtClean="0"/>
              <a:t>T</a:t>
            </a:r>
            <a:r>
              <a:rPr lang="en-GB" sz="2000" dirty="0" smtClean="0"/>
              <a:t>he </a:t>
            </a:r>
            <a:r>
              <a:rPr lang="en-GB" sz="2000" dirty="0"/>
              <a:t>poster includes potential dangers such as gambling, paedophilia, false profiles, etc</a:t>
            </a:r>
            <a:r>
              <a:rPr lang="en-GB" sz="2000" dirty="0" smtClean="0"/>
              <a:t>.)</a:t>
            </a:r>
            <a:endParaRPr lang="hr-HR" sz="2000" dirty="0" smtClean="0"/>
          </a:p>
          <a:p>
            <a:pPr marL="285750" indent="-285750" algn="just">
              <a:buFont typeface="Arial" panose="020B0604020202020204" pitchFamily="34" charset="0"/>
              <a:buChar char="•"/>
            </a:pPr>
            <a:r>
              <a:rPr lang="hr-HR" sz="2000" smtClean="0"/>
              <a:t>https://www.dropbox.com/s/384sekfwozfqcvn/PREZENTACIJA-ZIS.ppt?dl=0</a:t>
            </a:r>
            <a:r>
              <a:rPr lang="hr-HR" sz="2000" dirty="0" smtClean="0"/>
              <a:t> </a:t>
            </a:r>
            <a:endParaRPr lang="hr-HR" sz="2000" dirty="0"/>
          </a:p>
          <a:p>
            <a:endParaRPr lang="hr-HR"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p:cNvSpPr>
            <a:spLocks noGrp="1"/>
          </p:cNvSpPr>
          <p:nvPr>
            <p:ph type="title"/>
          </p:nvPr>
        </p:nvSpPr>
        <p:spPr/>
        <p:txBody>
          <a:bodyPr/>
          <a:lstStyle/>
          <a:p>
            <a:r>
              <a:rPr lang="hr-HR" dirty="0" err="1" smtClean="0"/>
              <a:t>presentation</a:t>
            </a:r>
            <a:endParaRPr lang="hr-HR" dirty="0"/>
          </a:p>
        </p:txBody>
      </p:sp>
      <p:pic>
        <p:nvPicPr>
          <p:cNvPr id="10" name="Rezervirano mjesto sadržaja 9" descr="DSC_0354.jpg"/>
          <p:cNvPicPr>
            <a:picLocks noGrp="1" noChangeAspect="1"/>
          </p:cNvPicPr>
          <p:nvPr>
            <p:ph sz="quarter" idx="1"/>
          </p:nvPr>
        </p:nvPicPr>
        <p:blipFill>
          <a:blip r:embed="rId2" cstate="print"/>
          <a:stretch>
            <a:fillRect/>
          </a:stretch>
        </p:blipFill>
        <p:spPr>
          <a:xfrm>
            <a:off x="1536224" y="1550035"/>
            <a:ext cx="6035040" cy="4526280"/>
          </a:xfrm>
        </p:spPr>
      </p:pic>
      <p:sp>
        <p:nvSpPr>
          <p:cNvPr id="4" name="TekstniOkvir 3"/>
          <p:cNvSpPr txBox="1"/>
          <p:nvPr/>
        </p:nvSpPr>
        <p:spPr>
          <a:xfrm>
            <a:off x="251520" y="4797152"/>
            <a:ext cx="1296144" cy="1754326"/>
          </a:xfrm>
          <a:prstGeom prst="rect">
            <a:avLst/>
          </a:prstGeom>
          <a:noFill/>
        </p:spPr>
        <p:txBody>
          <a:bodyPr wrap="square" rtlCol="0">
            <a:spAutoFit/>
          </a:bodyPr>
          <a:lstStyle/>
          <a:p>
            <a:r>
              <a:rPr lang="hr-HR" dirty="0" err="1" smtClean="0"/>
              <a:t>Flipped</a:t>
            </a:r>
            <a:r>
              <a:rPr lang="hr-HR" dirty="0" smtClean="0"/>
              <a:t> classroom – </a:t>
            </a:r>
            <a:r>
              <a:rPr lang="hr-HR" dirty="0" err="1" smtClean="0"/>
              <a:t>older</a:t>
            </a:r>
            <a:r>
              <a:rPr lang="hr-HR" dirty="0" smtClean="0"/>
              <a:t> </a:t>
            </a:r>
            <a:r>
              <a:rPr lang="hr-HR" dirty="0" err="1" smtClean="0"/>
              <a:t>students</a:t>
            </a:r>
            <a:r>
              <a:rPr lang="hr-HR" dirty="0" smtClean="0"/>
              <a:t> </a:t>
            </a:r>
            <a:r>
              <a:rPr lang="hr-HR" dirty="0" err="1" smtClean="0"/>
              <a:t>teach</a:t>
            </a:r>
            <a:r>
              <a:rPr lang="hr-HR" dirty="0" smtClean="0"/>
              <a:t> </a:t>
            </a:r>
            <a:r>
              <a:rPr lang="hr-HR" dirty="0" err="1" smtClean="0"/>
              <a:t>younger</a:t>
            </a:r>
            <a:r>
              <a:rPr lang="hr-HR" dirty="0" smtClean="0"/>
              <a:t> </a:t>
            </a:r>
            <a:endParaRPr lang="hr-H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C:\Users\Korisnik\Documents\sigurnost na internetu\DSC_0344.jpg"/>
          <p:cNvPicPr/>
          <p:nvPr/>
        </p:nvPicPr>
        <p:blipFill>
          <a:blip r:embed="rId2" cstate="print"/>
          <a:srcRect/>
          <a:stretch>
            <a:fillRect/>
          </a:stretch>
        </p:blipFill>
        <p:spPr bwMode="auto">
          <a:xfrm>
            <a:off x="359532" y="476672"/>
            <a:ext cx="8424936" cy="5904656"/>
          </a:xfrm>
          <a:prstGeom prst="rect">
            <a:avLst/>
          </a:prstGeom>
          <a:noFill/>
          <a:ln w="9525">
            <a:noFill/>
            <a:miter lim="800000"/>
            <a:headEnd/>
            <a:tailEnd/>
          </a:ln>
        </p:spPr>
      </p:pic>
      <p:pic>
        <p:nvPicPr>
          <p:cNvPr id="4" name="Slika 3" descr="DSC_0344.jpg"/>
          <p:cNvPicPr>
            <a:picLocks noChangeAspect="1"/>
          </p:cNvPicPr>
          <p:nvPr/>
        </p:nvPicPr>
        <p:blipFill>
          <a:blip r:embed="rId3" cstate="print"/>
          <a:stretch>
            <a:fillRect/>
          </a:stretch>
        </p:blipFill>
        <p:spPr>
          <a:xfrm>
            <a:off x="0" y="0"/>
            <a:ext cx="9144000" cy="6858000"/>
          </a:xfrm>
          <a:prstGeom prst="rect">
            <a:avLst/>
          </a:prstGeom>
        </p:spPr>
      </p:pic>
      <p:sp>
        <p:nvSpPr>
          <p:cNvPr id="5" name="TekstniOkvir 4"/>
          <p:cNvSpPr txBox="1"/>
          <p:nvPr/>
        </p:nvSpPr>
        <p:spPr>
          <a:xfrm>
            <a:off x="611560" y="5805264"/>
            <a:ext cx="1512168" cy="923330"/>
          </a:xfrm>
          <a:prstGeom prst="rect">
            <a:avLst/>
          </a:prstGeom>
          <a:noFill/>
        </p:spPr>
        <p:txBody>
          <a:bodyPr wrap="square" rtlCol="0">
            <a:spAutoFit/>
          </a:bodyPr>
          <a:lstStyle/>
          <a:p>
            <a:r>
              <a:rPr lang="hr-HR" b="1" dirty="0" smtClean="0"/>
              <a:t>Ana’s </a:t>
            </a:r>
            <a:r>
              <a:rPr lang="hr-HR" b="1" dirty="0" err="1" smtClean="0"/>
              <a:t>poster</a:t>
            </a:r>
            <a:r>
              <a:rPr lang="hr-HR" b="1" dirty="0" smtClean="0"/>
              <a:t> - </a:t>
            </a:r>
            <a:r>
              <a:rPr lang="hr-HR" b="1" dirty="0" err="1" smtClean="0"/>
              <a:t>feedback</a:t>
            </a:r>
            <a:endParaRPr lang="hr-HR"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descr="IMG_1326.JPG"/>
          <p:cNvPicPr>
            <a:picLocks noChangeAspect="1"/>
          </p:cNvPicPr>
          <p:nvPr/>
        </p:nvPicPr>
        <p:blipFill>
          <a:blip r:embed="rId2" cstate="print"/>
          <a:stretch>
            <a:fillRect/>
          </a:stretch>
        </p:blipFill>
        <p:spPr>
          <a:xfrm>
            <a:off x="251520" y="188640"/>
            <a:ext cx="4248472" cy="3312368"/>
          </a:xfrm>
          <a:prstGeom prst="rect">
            <a:avLst/>
          </a:prstGeom>
        </p:spPr>
      </p:pic>
      <p:pic>
        <p:nvPicPr>
          <p:cNvPr id="4" name="Slika 3" descr="IMG_1322.JPG"/>
          <p:cNvPicPr>
            <a:picLocks noChangeAspect="1"/>
          </p:cNvPicPr>
          <p:nvPr/>
        </p:nvPicPr>
        <p:blipFill>
          <a:blip r:embed="rId3" cstate="print"/>
          <a:stretch>
            <a:fillRect/>
          </a:stretch>
        </p:blipFill>
        <p:spPr>
          <a:xfrm>
            <a:off x="323528" y="3645024"/>
            <a:ext cx="4248472" cy="3024336"/>
          </a:xfrm>
          <a:prstGeom prst="rect">
            <a:avLst/>
          </a:prstGeom>
        </p:spPr>
      </p:pic>
      <p:pic>
        <p:nvPicPr>
          <p:cNvPr id="5" name="Slika 4" descr="IMG_1323.JPG"/>
          <p:cNvPicPr>
            <a:picLocks noChangeAspect="1"/>
          </p:cNvPicPr>
          <p:nvPr/>
        </p:nvPicPr>
        <p:blipFill>
          <a:blip r:embed="rId4" cstate="print"/>
          <a:stretch>
            <a:fillRect/>
          </a:stretch>
        </p:blipFill>
        <p:spPr>
          <a:xfrm>
            <a:off x="4716016" y="0"/>
            <a:ext cx="4427984" cy="3356992"/>
          </a:xfrm>
          <a:prstGeom prst="rect">
            <a:avLst/>
          </a:prstGeom>
        </p:spPr>
      </p:pic>
      <p:pic>
        <p:nvPicPr>
          <p:cNvPr id="6" name="Slika 5" descr="IMG_1327.JPG"/>
          <p:cNvPicPr>
            <a:picLocks noChangeAspect="1"/>
          </p:cNvPicPr>
          <p:nvPr/>
        </p:nvPicPr>
        <p:blipFill>
          <a:blip r:embed="rId5" cstate="print"/>
          <a:stretch>
            <a:fillRect/>
          </a:stretch>
        </p:blipFill>
        <p:spPr>
          <a:xfrm>
            <a:off x="4716016" y="3573016"/>
            <a:ext cx="4427984" cy="3096344"/>
          </a:xfrm>
          <a:prstGeom prst="rect">
            <a:avLst/>
          </a:prstGeom>
        </p:spPr>
      </p:pic>
      <p:sp>
        <p:nvSpPr>
          <p:cNvPr id="7" name="TekstniOkvir 6"/>
          <p:cNvSpPr txBox="1"/>
          <p:nvPr/>
        </p:nvSpPr>
        <p:spPr>
          <a:xfrm>
            <a:off x="467544" y="6093296"/>
            <a:ext cx="4104456" cy="369332"/>
          </a:xfrm>
          <a:prstGeom prst="rect">
            <a:avLst/>
          </a:prstGeom>
          <a:noFill/>
        </p:spPr>
        <p:txBody>
          <a:bodyPr wrap="square" rtlCol="0">
            <a:spAutoFit/>
          </a:bodyPr>
          <a:lstStyle/>
          <a:p>
            <a:r>
              <a:rPr lang="hr-HR" b="1" dirty="0" err="1" smtClean="0"/>
              <a:t>Mind</a:t>
            </a:r>
            <a:r>
              <a:rPr lang="hr-HR" b="1" dirty="0" smtClean="0"/>
              <a:t> </a:t>
            </a:r>
            <a:r>
              <a:rPr lang="hr-HR" b="1" dirty="0" err="1" smtClean="0"/>
              <a:t>maps</a:t>
            </a:r>
            <a:r>
              <a:rPr lang="hr-HR" b="1" dirty="0" smtClean="0"/>
              <a:t> 1st grade</a:t>
            </a:r>
            <a:endParaRPr lang="hr-HR"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01752" y="0"/>
            <a:ext cx="8534400" cy="1268760"/>
          </a:xfrm>
        </p:spPr>
        <p:txBody>
          <a:bodyPr>
            <a:normAutofit/>
          </a:bodyPr>
          <a:lstStyle/>
          <a:p>
            <a:r>
              <a:rPr lang="hr-HR" dirty="0" err="1" smtClean="0"/>
              <a:t>Fun</a:t>
            </a:r>
            <a:r>
              <a:rPr lang="hr-HR" dirty="0" smtClean="0"/>
              <a:t> and </a:t>
            </a:r>
            <a:r>
              <a:rPr lang="hr-HR" dirty="0" err="1" smtClean="0"/>
              <a:t>learning</a:t>
            </a:r>
            <a:r>
              <a:rPr lang="hr-HR" dirty="0" smtClean="0"/>
              <a:t/>
            </a:r>
            <a:br>
              <a:rPr lang="hr-HR" dirty="0" smtClean="0"/>
            </a:br>
            <a:r>
              <a:rPr lang="hr-HR" dirty="0" err="1" smtClean="0"/>
              <a:t>comic</a:t>
            </a:r>
            <a:r>
              <a:rPr lang="hr-HR" dirty="0" smtClean="0"/>
              <a:t> </a:t>
            </a:r>
            <a:r>
              <a:rPr lang="hr-HR" dirty="0" err="1" smtClean="0"/>
              <a:t>workshop</a:t>
            </a:r>
            <a:endParaRPr lang="hr-HR" dirty="0"/>
          </a:p>
        </p:txBody>
      </p:sp>
      <p:sp>
        <p:nvSpPr>
          <p:cNvPr id="3" name="Rezervirano mjesto sadržaja 2"/>
          <p:cNvSpPr>
            <a:spLocks noGrp="1"/>
          </p:cNvSpPr>
          <p:nvPr>
            <p:ph sz="quarter" idx="1"/>
          </p:nvPr>
        </p:nvSpPr>
        <p:spPr/>
        <p:txBody>
          <a:bodyPr/>
          <a:lstStyle/>
          <a:p>
            <a:r>
              <a:rPr lang="hr-HR" dirty="0" smtClean="0"/>
              <a:t>Student Klara Kastner held „How to make a comic in Pixton” </a:t>
            </a:r>
            <a:r>
              <a:rPr lang="hr-HR" b="1" dirty="0" err="1" smtClean="0"/>
              <a:t>workshop</a:t>
            </a:r>
            <a:endParaRPr lang="hr-HR" b="1" dirty="0" smtClean="0"/>
          </a:p>
          <a:p>
            <a:r>
              <a:rPr lang="hr-HR" dirty="0" err="1" smtClean="0"/>
              <a:t>Participants</a:t>
            </a:r>
            <a:r>
              <a:rPr lang="hr-HR" dirty="0" smtClean="0"/>
              <a:t>: </a:t>
            </a:r>
            <a:r>
              <a:rPr lang="hr-HR" dirty="0" err="1" smtClean="0"/>
              <a:t>students</a:t>
            </a:r>
            <a:r>
              <a:rPr lang="hr-HR" dirty="0" smtClean="0"/>
              <a:t> and </a:t>
            </a:r>
            <a:r>
              <a:rPr lang="hr-HR" dirty="0" err="1" smtClean="0"/>
              <a:t>teachers</a:t>
            </a:r>
            <a:endParaRPr lang="hr-HR" dirty="0" smtClean="0"/>
          </a:p>
          <a:p>
            <a:pPr>
              <a:buNone/>
            </a:pPr>
            <a:r>
              <a:rPr lang="hr-HR" dirty="0" smtClean="0"/>
              <a:t>Topics:</a:t>
            </a:r>
          </a:p>
          <a:p>
            <a:r>
              <a:rPr lang="hr-HR" b="1" dirty="0" err="1" smtClean="0"/>
              <a:t>Cyberbullying</a:t>
            </a:r>
            <a:endParaRPr lang="hr-HR" b="1" dirty="0" smtClean="0"/>
          </a:p>
          <a:p>
            <a:r>
              <a:rPr lang="hr-HR" b="1" dirty="0" err="1" smtClean="0"/>
              <a:t>Safer</a:t>
            </a:r>
            <a:r>
              <a:rPr lang="hr-HR" b="1" dirty="0" smtClean="0"/>
              <a:t> Internet</a:t>
            </a:r>
          </a:p>
          <a:p>
            <a:r>
              <a:rPr lang="hr-HR" b="1" dirty="0" smtClean="0"/>
              <a:t>Identity theft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descr="C:\Users\Korisnik\Documents\sigurnost na internetu\11330914_10200776646656530_47039195_o.jpg"/>
          <p:cNvPicPr/>
          <p:nvPr/>
        </p:nvPicPr>
        <p:blipFill>
          <a:blip r:embed="rId2" cstate="print"/>
          <a:srcRect/>
          <a:stretch>
            <a:fillRect/>
          </a:stretch>
        </p:blipFill>
        <p:spPr bwMode="auto">
          <a:xfrm>
            <a:off x="1367644" y="71226"/>
            <a:ext cx="6408712" cy="6715549"/>
          </a:xfrm>
          <a:prstGeom prst="rect">
            <a:avLst/>
          </a:prstGeom>
          <a:noFill/>
          <a:ln w="9525">
            <a:noFill/>
            <a:miter lim="800000"/>
            <a:headEnd/>
            <a:tailEnd/>
          </a:ln>
        </p:spPr>
      </p:pic>
      <p:sp>
        <p:nvSpPr>
          <p:cNvPr id="3" name="TekstniOkvir 2"/>
          <p:cNvSpPr txBox="1"/>
          <p:nvPr/>
        </p:nvSpPr>
        <p:spPr>
          <a:xfrm>
            <a:off x="0" y="2276872"/>
            <a:ext cx="1619672" cy="369332"/>
          </a:xfrm>
          <a:prstGeom prst="rect">
            <a:avLst/>
          </a:prstGeom>
          <a:noFill/>
        </p:spPr>
        <p:txBody>
          <a:bodyPr wrap="square" rtlCol="0">
            <a:spAutoFit/>
          </a:bodyPr>
          <a:lstStyle/>
          <a:p>
            <a:r>
              <a:rPr lang="hr-HR" dirty="0" err="1" smtClean="0"/>
              <a:t>Cyberbullyng</a:t>
            </a:r>
            <a:endParaRPr lang="hr-H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hr-HR" dirty="0" err="1" smtClean="0"/>
              <a:t>location</a:t>
            </a:r>
            <a:endParaRPr lang="hr-HR" dirty="0"/>
          </a:p>
        </p:txBody>
      </p:sp>
      <p:pic>
        <p:nvPicPr>
          <p:cNvPr id="7" name="Rezervirano mjesto slike 6" descr="karta_hrvatske_s.gif"/>
          <p:cNvPicPr>
            <a:picLocks noGrp="1" noChangeAspect="1"/>
          </p:cNvPicPr>
          <p:nvPr>
            <p:ph type="pic" idx="1"/>
          </p:nvPr>
        </p:nvPicPr>
        <p:blipFill>
          <a:blip r:embed="rId2" cstate="print"/>
          <a:srcRect t="13092" b="13092"/>
          <a:stretch>
            <a:fillRect/>
          </a:stretch>
        </p:blipFill>
        <p:spPr/>
      </p:pic>
      <p:sp>
        <p:nvSpPr>
          <p:cNvPr id="6" name="Rezervirano mjesto teksta 5"/>
          <p:cNvSpPr>
            <a:spLocks noGrp="1"/>
          </p:cNvSpPr>
          <p:nvPr>
            <p:ph type="body" sz="half" idx="2"/>
          </p:nvPr>
        </p:nvSpPr>
        <p:spPr/>
        <p:txBody>
          <a:bodyPr>
            <a:normAutofit/>
          </a:bodyPr>
          <a:lstStyle/>
          <a:p>
            <a:r>
              <a:rPr lang="hr-HR" sz="2000" dirty="0" smtClean="0"/>
              <a:t>Gorski</a:t>
            </a:r>
            <a:r>
              <a:rPr lang="hr-HR" dirty="0" smtClean="0"/>
              <a:t> </a:t>
            </a:r>
            <a:r>
              <a:rPr lang="hr-HR" sz="2000" dirty="0" smtClean="0"/>
              <a:t>kotar </a:t>
            </a:r>
            <a:r>
              <a:rPr lang="hr-HR" sz="2000" dirty="0" smtClean="0"/>
              <a:t>– </a:t>
            </a:r>
            <a:r>
              <a:rPr lang="hr-HR" sz="2000" dirty="0" err="1" smtClean="0"/>
              <a:t>northwest</a:t>
            </a:r>
            <a:endParaRPr lang="hr-HR" sz="2000" dirty="0" smtClean="0"/>
          </a:p>
          <a:p>
            <a:r>
              <a:rPr lang="hr-HR" sz="2000" dirty="0" smtClean="0"/>
              <a:t>40 km </a:t>
            </a:r>
            <a:r>
              <a:rPr lang="hr-HR" sz="2000" dirty="0" err="1" smtClean="0"/>
              <a:t>near</a:t>
            </a:r>
            <a:r>
              <a:rPr lang="hr-HR" sz="2000" dirty="0" smtClean="0"/>
              <a:t> </a:t>
            </a:r>
            <a:r>
              <a:rPr lang="hr-HR" sz="2000" dirty="0" err="1" smtClean="0"/>
              <a:t>biggest</a:t>
            </a:r>
            <a:r>
              <a:rPr lang="hr-HR" sz="2000" dirty="0" smtClean="0"/>
              <a:t> </a:t>
            </a:r>
            <a:r>
              <a:rPr lang="hr-HR" sz="2000" dirty="0" err="1" smtClean="0"/>
              <a:t>Croatian</a:t>
            </a:r>
            <a:r>
              <a:rPr lang="hr-HR" sz="2000" dirty="0" smtClean="0"/>
              <a:t> harbour Rijeka </a:t>
            </a:r>
          </a:p>
          <a:p>
            <a:r>
              <a:rPr lang="hr-HR" sz="2000" dirty="0" smtClean="0"/>
              <a:t>100 km </a:t>
            </a:r>
            <a:r>
              <a:rPr lang="hr-HR" sz="2000" dirty="0" err="1" smtClean="0"/>
              <a:t>near</a:t>
            </a:r>
            <a:r>
              <a:rPr lang="hr-HR" sz="2000" dirty="0" smtClean="0"/>
              <a:t> </a:t>
            </a:r>
            <a:r>
              <a:rPr lang="hr-HR" sz="2000" dirty="0" err="1" smtClean="0"/>
              <a:t>Croatian</a:t>
            </a:r>
            <a:r>
              <a:rPr lang="hr-HR" sz="2000" dirty="0" smtClean="0"/>
              <a:t> </a:t>
            </a:r>
            <a:r>
              <a:rPr lang="hr-HR" sz="2000" dirty="0" err="1" smtClean="0"/>
              <a:t>capitol</a:t>
            </a:r>
            <a:r>
              <a:rPr lang="hr-HR" sz="2000" dirty="0" smtClean="0"/>
              <a:t> Zagreb</a:t>
            </a:r>
          </a:p>
          <a:p>
            <a:r>
              <a:rPr lang="hr-HR" sz="2000" dirty="0" err="1" smtClean="0"/>
              <a:t>Near</a:t>
            </a:r>
            <a:r>
              <a:rPr lang="hr-HR" sz="2000" dirty="0" smtClean="0"/>
              <a:t> the state </a:t>
            </a:r>
            <a:r>
              <a:rPr lang="hr-HR" sz="2000" dirty="0" err="1" smtClean="0"/>
              <a:t>border</a:t>
            </a:r>
            <a:r>
              <a:rPr lang="hr-HR" sz="2000" dirty="0" smtClean="0"/>
              <a:t> </a:t>
            </a:r>
            <a:r>
              <a:rPr lang="hr-HR" sz="2000" dirty="0" err="1" smtClean="0"/>
              <a:t>with</a:t>
            </a:r>
            <a:r>
              <a:rPr lang="hr-HR" sz="2000" dirty="0" smtClean="0"/>
              <a:t> </a:t>
            </a:r>
            <a:r>
              <a:rPr lang="hr-HR" sz="2000" dirty="0" err="1" smtClean="0"/>
              <a:t>Republic</a:t>
            </a:r>
            <a:r>
              <a:rPr lang="hr-HR" sz="2000" dirty="0" smtClean="0"/>
              <a:t> of </a:t>
            </a:r>
            <a:r>
              <a:rPr lang="hr-HR" sz="2000" dirty="0" err="1" smtClean="0"/>
              <a:t>Slovenia</a:t>
            </a:r>
            <a:endParaRPr lang="hr-HR"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descr="Strip Sigurnost na internetu.png"/>
          <p:cNvPicPr>
            <a:picLocks noChangeAspect="1"/>
          </p:cNvPicPr>
          <p:nvPr/>
        </p:nvPicPr>
        <p:blipFill>
          <a:blip r:embed="rId2" cstate="print"/>
          <a:stretch>
            <a:fillRect/>
          </a:stretch>
        </p:blipFill>
        <p:spPr>
          <a:xfrm>
            <a:off x="0" y="858505"/>
            <a:ext cx="9144000" cy="5140990"/>
          </a:xfrm>
          <a:prstGeom prst="rect">
            <a:avLst/>
          </a:prstGeom>
        </p:spPr>
      </p:pic>
      <p:sp>
        <p:nvSpPr>
          <p:cNvPr id="3" name="TekstniOkvir 2"/>
          <p:cNvSpPr txBox="1"/>
          <p:nvPr/>
        </p:nvSpPr>
        <p:spPr>
          <a:xfrm>
            <a:off x="683568" y="6237312"/>
            <a:ext cx="1656184" cy="369332"/>
          </a:xfrm>
          <a:prstGeom prst="rect">
            <a:avLst/>
          </a:prstGeom>
          <a:noFill/>
        </p:spPr>
        <p:txBody>
          <a:bodyPr wrap="square" rtlCol="0">
            <a:spAutoFit/>
          </a:bodyPr>
          <a:lstStyle/>
          <a:p>
            <a:r>
              <a:rPr lang="hr-HR" dirty="0" err="1" smtClean="0"/>
              <a:t>Identity</a:t>
            </a:r>
            <a:r>
              <a:rPr lang="hr-HR" dirty="0" smtClean="0"/>
              <a:t> </a:t>
            </a:r>
            <a:r>
              <a:rPr lang="hr-HR" dirty="0" err="1" smtClean="0"/>
              <a:t>theft</a:t>
            </a:r>
            <a:r>
              <a:rPr lang="hr-HR" dirty="0" smtClean="0"/>
              <a:t> </a:t>
            </a:r>
            <a:endParaRPr lang="hr-H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descr="DSC_0199.jpg"/>
          <p:cNvPicPr>
            <a:picLocks noChangeAspect="1"/>
          </p:cNvPicPr>
          <p:nvPr/>
        </p:nvPicPr>
        <p:blipFill>
          <a:blip r:embed="rId2" cstate="print"/>
          <a:stretch>
            <a:fillRect/>
          </a:stretch>
        </p:blipFill>
        <p:spPr>
          <a:xfrm>
            <a:off x="0" y="0"/>
            <a:ext cx="9144000" cy="6858000"/>
          </a:xfrm>
          <a:prstGeom prst="rect">
            <a:avLst/>
          </a:prstGeom>
        </p:spPr>
      </p:pic>
      <p:sp>
        <p:nvSpPr>
          <p:cNvPr id="3" name="TekstniOkvir 2"/>
          <p:cNvSpPr txBox="1"/>
          <p:nvPr/>
        </p:nvSpPr>
        <p:spPr>
          <a:xfrm>
            <a:off x="251520" y="6237312"/>
            <a:ext cx="2232248" cy="646331"/>
          </a:xfrm>
          <a:prstGeom prst="rect">
            <a:avLst/>
          </a:prstGeom>
          <a:noFill/>
        </p:spPr>
        <p:txBody>
          <a:bodyPr wrap="square" rtlCol="0">
            <a:spAutoFit/>
          </a:bodyPr>
          <a:lstStyle/>
          <a:p>
            <a:r>
              <a:rPr lang="hr-HR" b="1" dirty="0" smtClean="0"/>
              <a:t>Klara </a:t>
            </a:r>
            <a:r>
              <a:rPr lang="hr-HR" b="1" dirty="0" err="1" smtClean="0"/>
              <a:t>during</a:t>
            </a:r>
            <a:r>
              <a:rPr lang="hr-HR" b="1" dirty="0" smtClean="0"/>
              <a:t> </a:t>
            </a:r>
            <a:r>
              <a:rPr lang="hr-HR" b="1" dirty="0" err="1" smtClean="0"/>
              <a:t>workshop</a:t>
            </a:r>
            <a:endParaRPr lang="hr-HR"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descr="DSC_0201.jpg"/>
          <p:cNvPicPr>
            <a:picLocks noChangeAspect="1"/>
          </p:cNvPicPr>
          <p:nvPr/>
        </p:nvPicPr>
        <p:blipFill>
          <a:blip r:embed="rId3" cstate="print"/>
          <a:stretch>
            <a:fillRect/>
          </a:stretch>
        </p:blipFill>
        <p:spPr>
          <a:xfrm>
            <a:off x="395536" y="404664"/>
            <a:ext cx="9144000" cy="6858000"/>
          </a:xfrm>
          <a:prstGeom prst="rect">
            <a:avLst/>
          </a:prstGeom>
        </p:spPr>
      </p:pic>
      <p:sp>
        <p:nvSpPr>
          <p:cNvPr id="3" name="TekstniOkvir 2"/>
          <p:cNvSpPr txBox="1"/>
          <p:nvPr/>
        </p:nvSpPr>
        <p:spPr>
          <a:xfrm>
            <a:off x="539552" y="620688"/>
            <a:ext cx="2304256" cy="923330"/>
          </a:xfrm>
          <a:prstGeom prst="rect">
            <a:avLst/>
          </a:prstGeom>
          <a:noFill/>
        </p:spPr>
        <p:txBody>
          <a:bodyPr wrap="square" rtlCol="0">
            <a:spAutoFit/>
          </a:bodyPr>
          <a:lstStyle/>
          <a:p>
            <a:r>
              <a:rPr lang="hr-HR" dirty="0" smtClean="0"/>
              <a:t>Group of </a:t>
            </a:r>
            <a:r>
              <a:rPr lang="hr-HR" dirty="0" err="1" smtClean="0"/>
              <a:t>students</a:t>
            </a:r>
            <a:r>
              <a:rPr lang="hr-HR" dirty="0" smtClean="0"/>
              <a:t> </a:t>
            </a:r>
            <a:r>
              <a:rPr lang="hr-HR" dirty="0" err="1" smtClean="0"/>
              <a:t>making</a:t>
            </a:r>
            <a:r>
              <a:rPr lang="hr-HR" dirty="0" smtClean="0"/>
              <a:t> </a:t>
            </a:r>
            <a:r>
              <a:rPr lang="hr-HR" dirty="0" err="1" smtClean="0"/>
              <a:t>their</a:t>
            </a:r>
            <a:r>
              <a:rPr lang="hr-HR" dirty="0" smtClean="0"/>
              <a:t> own </a:t>
            </a:r>
            <a:r>
              <a:rPr lang="hr-HR" dirty="0" err="1" smtClean="0"/>
              <a:t>comics</a:t>
            </a:r>
            <a:endParaRPr lang="hr-H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Valorisation</a:t>
            </a:r>
            <a:r>
              <a:rPr lang="hr-HR" dirty="0" smtClean="0"/>
              <a:t> </a:t>
            </a:r>
            <a:endParaRPr lang="hr-HR" dirty="0"/>
          </a:p>
        </p:txBody>
      </p:sp>
      <p:sp>
        <p:nvSpPr>
          <p:cNvPr id="3" name="Rezervirano mjesto sadržaja 2"/>
          <p:cNvSpPr>
            <a:spLocks noGrp="1"/>
          </p:cNvSpPr>
          <p:nvPr>
            <p:ph sz="quarter" idx="1"/>
          </p:nvPr>
        </p:nvSpPr>
        <p:spPr>
          <a:xfrm>
            <a:off x="457200" y="1600201"/>
            <a:ext cx="8229600" cy="4421088"/>
          </a:xfrm>
        </p:spPr>
        <p:txBody>
          <a:bodyPr>
            <a:normAutofit fontScale="77500" lnSpcReduction="20000"/>
          </a:bodyPr>
          <a:lstStyle/>
          <a:p>
            <a:r>
              <a:rPr lang="en-GB" dirty="0"/>
              <a:t>Valorisation – crossword puzzle</a:t>
            </a:r>
            <a:endParaRPr lang="hr-HR" dirty="0"/>
          </a:p>
          <a:p>
            <a:r>
              <a:rPr lang="en-GB" dirty="0"/>
              <a:t>Mentors involved in the project created the crossword using the Internet safety key words and </a:t>
            </a:r>
            <a:r>
              <a:rPr lang="en-GB" dirty="0" smtClean="0"/>
              <a:t>terminology</a:t>
            </a:r>
            <a:endParaRPr lang="hr-HR" dirty="0" smtClean="0"/>
          </a:p>
          <a:p>
            <a:r>
              <a:rPr lang="en-US" u="sng" dirty="0" smtClean="0">
                <a:hlinkClick r:id="rId2"/>
              </a:rPr>
              <a:t>Crossword at Inspiring Science Education</a:t>
            </a:r>
            <a:endParaRPr lang="hr-HR" u="sng" dirty="0" smtClean="0"/>
          </a:p>
          <a:p>
            <a:r>
              <a:rPr lang="hr-HR" u="sng" dirty="0" smtClean="0">
                <a:hlinkClick r:id="rId3" action="ppaction://hlinkfile"/>
              </a:rPr>
              <a:t>file:///C:/Users/Korisnik/Documents/sigurnost%20na%20internetu/~TempJCrossPrint.htm</a:t>
            </a:r>
            <a:endParaRPr lang="hr-HR" u="sng" dirty="0" smtClean="0"/>
          </a:p>
          <a:p>
            <a:pPr>
              <a:buNone/>
            </a:pPr>
            <a:endParaRPr lang="hr-HR" u="sng" dirty="0" smtClean="0"/>
          </a:p>
          <a:p>
            <a:r>
              <a:rPr lang="hr-HR" dirty="0" err="1" smtClean="0"/>
              <a:t>Workshop</a:t>
            </a:r>
            <a:r>
              <a:rPr lang="hr-HR" dirty="0" smtClean="0"/>
              <a:t> – who </a:t>
            </a:r>
            <a:r>
              <a:rPr lang="hr-HR" dirty="0" err="1" smtClean="0"/>
              <a:t>want</a:t>
            </a:r>
            <a:r>
              <a:rPr lang="hr-HR" dirty="0" smtClean="0"/>
              <a:t>’s more (</a:t>
            </a:r>
            <a:r>
              <a:rPr lang="hr-HR" dirty="0" err="1" smtClean="0"/>
              <a:t>share</a:t>
            </a:r>
            <a:r>
              <a:rPr lang="hr-HR" dirty="0" smtClean="0"/>
              <a:t> </a:t>
            </a:r>
            <a:r>
              <a:rPr lang="hr-HR" dirty="0" err="1" smtClean="0"/>
              <a:t>your</a:t>
            </a:r>
            <a:r>
              <a:rPr lang="hr-HR" dirty="0" smtClean="0"/>
              <a:t> </a:t>
            </a:r>
            <a:r>
              <a:rPr lang="hr-HR" dirty="0" err="1" smtClean="0"/>
              <a:t>experience</a:t>
            </a:r>
            <a:r>
              <a:rPr lang="hr-HR" dirty="0" smtClean="0"/>
              <a:t>)</a:t>
            </a:r>
            <a:r>
              <a:rPr lang="en-GB" dirty="0" smtClean="0"/>
              <a:t> Mentors organized a workshop for the most curious students in order to further explain less known problems. The main goal of this particular workshop was to </a:t>
            </a:r>
            <a:r>
              <a:rPr lang="en-GB" b="1" dirty="0" smtClean="0"/>
              <a:t>share students’ own experiences </a:t>
            </a:r>
            <a:r>
              <a:rPr lang="en-GB" dirty="0" smtClean="0"/>
              <a:t>and </a:t>
            </a:r>
            <a:r>
              <a:rPr lang="en-GB" b="1" dirty="0" smtClean="0"/>
              <a:t>openly talk </a:t>
            </a:r>
            <a:r>
              <a:rPr lang="en-GB" dirty="0" smtClean="0"/>
              <a:t>about the potential dangers and unpleasant situations in our own community, especially the school itself, mostly involving </a:t>
            </a:r>
            <a:r>
              <a:rPr lang="en-GB" b="1" dirty="0" err="1" smtClean="0"/>
              <a:t>Facebook</a:t>
            </a:r>
            <a:r>
              <a:rPr lang="en-GB" b="1" dirty="0" smtClean="0"/>
              <a:t>, Twitter and </a:t>
            </a:r>
            <a:r>
              <a:rPr lang="en-GB" b="1" dirty="0" err="1" smtClean="0"/>
              <a:t>Instagram</a:t>
            </a:r>
            <a:r>
              <a:rPr lang="en-GB" dirty="0" smtClean="0"/>
              <a:t>.</a:t>
            </a:r>
            <a:endParaRPr lang="hr-HR" dirty="0" smtClean="0"/>
          </a:p>
          <a:p>
            <a:endParaRPr lang="hr-HR" dirty="0"/>
          </a:p>
          <a:p>
            <a:endParaRPr lang="hr-H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endParaRPr lang="hr-HR"/>
          </a:p>
        </p:txBody>
      </p:sp>
      <p:pic>
        <p:nvPicPr>
          <p:cNvPr id="28674" name="Picture 2"/>
          <p:cNvPicPr>
            <a:picLocks noChangeAspect="1" noChangeArrowheads="1"/>
          </p:cNvPicPr>
          <p:nvPr/>
        </p:nvPicPr>
        <p:blipFill>
          <a:blip r:embed="rId2" cstate="print"/>
          <a:srcRect/>
          <a:stretch>
            <a:fillRect/>
          </a:stretch>
        </p:blipFill>
        <p:spPr bwMode="auto">
          <a:xfrm>
            <a:off x="0" y="6350"/>
            <a:ext cx="9144000" cy="6858000"/>
          </a:xfrm>
          <a:prstGeom prst="rect">
            <a:avLst/>
          </a:prstGeom>
          <a:noFill/>
          <a:ln w="9525">
            <a:noFill/>
            <a:miter lim="800000"/>
            <a:headEnd/>
            <a:tailEnd/>
          </a:ln>
          <a:effectLst/>
        </p:spPr>
      </p:pic>
      <p:sp>
        <p:nvSpPr>
          <p:cNvPr id="6" name="TekstniOkvir 5"/>
          <p:cNvSpPr txBox="1"/>
          <p:nvPr/>
        </p:nvSpPr>
        <p:spPr>
          <a:xfrm>
            <a:off x="251520" y="5949280"/>
            <a:ext cx="2160240" cy="369332"/>
          </a:xfrm>
          <a:prstGeom prst="rect">
            <a:avLst/>
          </a:prstGeom>
          <a:noFill/>
        </p:spPr>
        <p:txBody>
          <a:bodyPr wrap="square" rtlCol="0">
            <a:spAutoFit/>
          </a:bodyPr>
          <a:lstStyle/>
          <a:p>
            <a:r>
              <a:rPr lang="hr-HR" dirty="0" err="1" smtClean="0">
                <a:solidFill>
                  <a:schemeClr val="bg1"/>
                </a:solidFill>
              </a:rPr>
              <a:t>Solved</a:t>
            </a:r>
            <a:r>
              <a:rPr lang="hr-HR" dirty="0" smtClean="0">
                <a:solidFill>
                  <a:schemeClr val="bg1"/>
                </a:solidFill>
              </a:rPr>
              <a:t> </a:t>
            </a:r>
            <a:r>
              <a:rPr lang="hr-HR" dirty="0" err="1" smtClean="0">
                <a:solidFill>
                  <a:schemeClr val="bg1"/>
                </a:solidFill>
              </a:rPr>
              <a:t>crossword</a:t>
            </a:r>
            <a:endParaRPr lang="hr-HR"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Reworded</a:t>
            </a:r>
            <a:r>
              <a:rPr lang="hr-HR" dirty="0" smtClean="0"/>
              <a:t> </a:t>
            </a:r>
            <a:r>
              <a:rPr lang="hr-HR" dirty="0" err="1" smtClean="0"/>
              <a:t>students</a:t>
            </a:r>
            <a:endParaRPr lang="hr-HR" dirty="0"/>
          </a:p>
        </p:txBody>
      </p:sp>
      <p:pic>
        <p:nvPicPr>
          <p:cNvPr id="3" name="Slika 2" descr="DSC_0358.jpg"/>
          <p:cNvPicPr>
            <a:picLocks noChangeAspect="1"/>
          </p:cNvPicPr>
          <p:nvPr/>
        </p:nvPicPr>
        <p:blipFill>
          <a:blip r:embed="rId3" cstate="print"/>
          <a:stretch>
            <a:fillRect/>
          </a:stretch>
        </p:blipFill>
        <p:spPr>
          <a:xfrm>
            <a:off x="0" y="0"/>
            <a:ext cx="9144000" cy="6858000"/>
          </a:xfrm>
          <a:prstGeom prst="rect">
            <a:avLst/>
          </a:prstGeom>
        </p:spPr>
      </p:pic>
      <p:sp>
        <p:nvSpPr>
          <p:cNvPr id="5" name="TekstniOkvir 4"/>
          <p:cNvSpPr txBox="1"/>
          <p:nvPr/>
        </p:nvSpPr>
        <p:spPr>
          <a:xfrm>
            <a:off x="7308304" y="332656"/>
            <a:ext cx="1835696" cy="646331"/>
          </a:xfrm>
          <a:prstGeom prst="rect">
            <a:avLst/>
          </a:prstGeom>
          <a:noFill/>
        </p:spPr>
        <p:txBody>
          <a:bodyPr wrap="square" rtlCol="0">
            <a:spAutoFit/>
          </a:bodyPr>
          <a:lstStyle/>
          <a:p>
            <a:r>
              <a:rPr lang="hr-HR" dirty="0" err="1" smtClean="0"/>
              <a:t>Rewarded</a:t>
            </a:r>
            <a:r>
              <a:rPr lang="hr-HR" dirty="0" smtClean="0"/>
              <a:t> </a:t>
            </a:r>
            <a:r>
              <a:rPr lang="hr-HR" dirty="0" err="1" smtClean="0"/>
              <a:t>students</a:t>
            </a:r>
            <a:endParaRPr lang="hr-H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GB" dirty="0"/>
              <a:t>To be continued</a:t>
            </a:r>
            <a:endParaRPr lang="hr-HR" dirty="0"/>
          </a:p>
        </p:txBody>
      </p:sp>
      <p:sp>
        <p:nvSpPr>
          <p:cNvPr id="3" name="Rezervirano mjesto sadržaja 2"/>
          <p:cNvSpPr>
            <a:spLocks noGrp="1"/>
          </p:cNvSpPr>
          <p:nvPr>
            <p:ph sz="quarter" idx="1"/>
          </p:nvPr>
        </p:nvSpPr>
        <p:spPr/>
        <p:txBody>
          <a:bodyPr>
            <a:normAutofit lnSpcReduction="10000"/>
          </a:bodyPr>
          <a:lstStyle/>
          <a:p>
            <a:r>
              <a:rPr lang="en-GB" dirty="0"/>
              <a:t>The 3</a:t>
            </a:r>
            <a:r>
              <a:rPr lang="en-GB" baseline="30000" dirty="0"/>
              <a:t>rd</a:t>
            </a:r>
            <a:r>
              <a:rPr lang="en-GB" dirty="0"/>
              <a:t> grade students created a short </a:t>
            </a:r>
            <a:r>
              <a:rPr lang="en-GB" dirty="0" smtClean="0"/>
              <a:t>movie</a:t>
            </a:r>
            <a:endParaRPr lang="hr-HR" dirty="0" smtClean="0"/>
          </a:p>
          <a:p>
            <a:r>
              <a:rPr lang="en-GB" dirty="0" smtClean="0"/>
              <a:t>Scrabble </a:t>
            </a:r>
            <a:r>
              <a:rPr lang="hr-HR" dirty="0" smtClean="0"/>
              <a:t>was used </a:t>
            </a:r>
            <a:r>
              <a:rPr lang="en-GB" dirty="0" smtClean="0"/>
              <a:t>as </a:t>
            </a:r>
            <a:r>
              <a:rPr lang="en-GB" dirty="0"/>
              <a:t>a fun and innovative method to educate elementary school students</a:t>
            </a:r>
            <a:endParaRPr lang="hr-HR" dirty="0" smtClean="0"/>
          </a:p>
          <a:p>
            <a:r>
              <a:rPr lang="hr-HR" dirty="0" smtClean="0"/>
              <a:t>Goal</a:t>
            </a:r>
            <a:r>
              <a:rPr lang="hr-HR" dirty="0"/>
              <a:t>:</a:t>
            </a:r>
            <a:r>
              <a:rPr lang="hr-HR" dirty="0" smtClean="0"/>
              <a:t> </a:t>
            </a:r>
            <a:r>
              <a:rPr lang="en-GB" dirty="0" err="1" smtClean="0"/>
              <a:t>includ</a:t>
            </a:r>
            <a:r>
              <a:rPr lang="hr-HR" dirty="0" smtClean="0"/>
              <a:t>ing</a:t>
            </a:r>
            <a:r>
              <a:rPr lang="en-GB" dirty="0" smtClean="0"/>
              <a:t> </a:t>
            </a:r>
            <a:r>
              <a:rPr lang="en-GB" dirty="0"/>
              <a:t>students of different ages and </a:t>
            </a:r>
            <a:r>
              <a:rPr lang="en-GB" dirty="0" err="1" smtClean="0"/>
              <a:t>provid</a:t>
            </a:r>
            <a:r>
              <a:rPr lang="hr-HR" dirty="0" smtClean="0"/>
              <a:t>ing</a:t>
            </a:r>
            <a:r>
              <a:rPr lang="en-GB" dirty="0" smtClean="0"/>
              <a:t> </a:t>
            </a:r>
            <a:r>
              <a:rPr lang="en-GB" dirty="0"/>
              <a:t>them with the opportunity </a:t>
            </a:r>
            <a:r>
              <a:rPr lang="en-GB" b="1" dirty="0"/>
              <a:t>to teach and learn from each </a:t>
            </a:r>
            <a:r>
              <a:rPr lang="en-GB" b="1" dirty="0" smtClean="0"/>
              <a:t>other</a:t>
            </a:r>
            <a:endParaRPr lang="hr-HR" b="1" dirty="0" smtClean="0"/>
          </a:p>
          <a:p>
            <a:r>
              <a:rPr lang="en-GB" dirty="0" smtClean="0"/>
              <a:t>This </a:t>
            </a:r>
            <a:r>
              <a:rPr lang="en-GB" dirty="0"/>
              <a:t>phase is not the end of the project </a:t>
            </a:r>
            <a:endParaRPr lang="hr-HR" dirty="0" smtClean="0"/>
          </a:p>
          <a:p>
            <a:r>
              <a:rPr lang="en-GB" u="sng" dirty="0" smtClean="0">
                <a:hlinkClick r:id="rId2"/>
              </a:rPr>
              <a:t>YouTube video</a:t>
            </a:r>
            <a:endParaRPr lang="hr-HR" u="sng" dirty="0" smtClean="0"/>
          </a:p>
          <a:p>
            <a:r>
              <a:rPr lang="hr-HR" dirty="0" smtClean="0">
                <a:hlinkClick r:id="rId3"/>
              </a:rPr>
              <a:t>https://www.dropbox.com/s/hlzcio97y0zq56x/MVI_1029.MOV?dl=0</a:t>
            </a:r>
            <a:endParaRPr lang="hr-HR" dirty="0" smtClean="0"/>
          </a:p>
          <a:p>
            <a:endParaRPr lang="hr-HR"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Scrabble</a:t>
            </a:r>
            <a:endParaRPr lang="hr-HR" dirty="0"/>
          </a:p>
        </p:txBody>
      </p:sp>
      <p:pic>
        <p:nvPicPr>
          <p:cNvPr id="4" name="MVI_1029.MOV">
            <a:hlinkClick r:id="" action="ppaction://media"/>
          </p:cNvPr>
          <p:cNvPicPr>
            <a:picLocks noGrp="1" noRot="1" noChangeAspect="1"/>
          </p:cNvPicPr>
          <p:nvPr>
            <p:ph sz="quarter" idx="1"/>
            <a:videoFile r:link="rId1"/>
          </p:nvPr>
        </p:nvPicPr>
        <p:blipFill>
          <a:blip r:embed="rId3" cstate="print"/>
          <a:stretch>
            <a:fillRect/>
          </a:stretch>
        </p:blipFill>
        <p:spPr>
          <a:xfrm>
            <a:off x="1403350" y="1411288"/>
            <a:ext cx="6146800" cy="46101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Linoit</a:t>
            </a:r>
            <a:endParaRPr lang="hr-HR" dirty="0"/>
          </a:p>
        </p:txBody>
      </p:sp>
      <p:pic>
        <p:nvPicPr>
          <p:cNvPr id="4" name="Rezervirano mjesto sadržaja 3" descr="Bez naslova.png"/>
          <p:cNvPicPr>
            <a:picLocks noGrp="1" noChangeAspect="1"/>
          </p:cNvPicPr>
          <p:nvPr>
            <p:ph sz="quarter" idx="1"/>
          </p:nvPr>
        </p:nvPicPr>
        <p:blipFill>
          <a:blip r:embed="rId2" cstate="print"/>
          <a:stretch>
            <a:fillRect/>
          </a:stretch>
        </p:blipFill>
        <p:spPr>
          <a:xfrm>
            <a:off x="487760" y="1527175"/>
            <a:ext cx="8131968" cy="4572000"/>
          </a:xfrm>
        </p:spPr>
      </p:pic>
      <p:sp>
        <p:nvSpPr>
          <p:cNvPr id="5" name="TekstniOkvir 4"/>
          <p:cNvSpPr txBox="1"/>
          <p:nvPr/>
        </p:nvSpPr>
        <p:spPr>
          <a:xfrm>
            <a:off x="323528" y="260648"/>
            <a:ext cx="2016224" cy="646331"/>
          </a:xfrm>
          <a:prstGeom prst="rect">
            <a:avLst/>
          </a:prstGeom>
          <a:noFill/>
        </p:spPr>
        <p:txBody>
          <a:bodyPr wrap="square" rtlCol="0">
            <a:spAutoFit/>
          </a:bodyPr>
          <a:lstStyle/>
          <a:p>
            <a:r>
              <a:rPr lang="hr-HR" dirty="0" smtClean="0"/>
              <a:t>Project </a:t>
            </a:r>
            <a:r>
              <a:rPr lang="hr-HR" dirty="0" err="1" smtClean="0"/>
              <a:t>synergy</a:t>
            </a:r>
            <a:r>
              <a:rPr lang="hr-HR" dirty="0" smtClean="0"/>
              <a:t> in </a:t>
            </a:r>
            <a:r>
              <a:rPr lang="hr-HR" dirty="0" err="1" smtClean="0"/>
              <a:t>Linoit</a:t>
            </a:r>
            <a:r>
              <a:rPr lang="hr-HR" dirty="0" smtClean="0"/>
              <a:t> </a:t>
            </a:r>
            <a:r>
              <a:rPr lang="hr-HR" dirty="0" err="1" smtClean="0"/>
              <a:t>aplication</a:t>
            </a:r>
            <a:endParaRPr lang="hr-H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Safer</a:t>
            </a:r>
            <a:r>
              <a:rPr lang="hr-HR" dirty="0" smtClean="0"/>
              <a:t> Internet project-</a:t>
            </a:r>
            <a:r>
              <a:rPr lang="hr-HR" dirty="0" err="1" smtClean="0"/>
              <a:t>comic</a:t>
            </a:r>
            <a:endParaRPr lang="hr-HR" dirty="0"/>
          </a:p>
        </p:txBody>
      </p:sp>
      <p:pic>
        <p:nvPicPr>
          <p:cNvPr id="4" name="Rezervirano mjesto sadržaja 3" descr="PIXTON.jpg"/>
          <p:cNvPicPr>
            <a:picLocks noGrp="1" noChangeAspect="1"/>
          </p:cNvPicPr>
          <p:nvPr>
            <p:ph sz="quarter" idx="1"/>
          </p:nvPr>
        </p:nvPicPr>
        <p:blipFill>
          <a:blip r:embed="rId2" cstate="print"/>
          <a:stretch>
            <a:fillRect/>
          </a:stretch>
        </p:blipFill>
        <p:spPr>
          <a:xfrm>
            <a:off x="2891372" y="1527175"/>
            <a:ext cx="3324743" cy="4572000"/>
          </a:xfrm>
        </p:spPr>
      </p:pic>
      <p:sp>
        <p:nvSpPr>
          <p:cNvPr id="5" name="TekstniOkvir 4"/>
          <p:cNvSpPr txBox="1"/>
          <p:nvPr/>
        </p:nvSpPr>
        <p:spPr>
          <a:xfrm>
            <a:off x="323528" y="1628800"/>
            <a:ext cx="1872208" cy="923330"/>
          </a:xfrm>
          <a:prstGeom prst="rect">
            <a:avLst/>
          </a:prstGeom>
          <a:noFill/>
        </p:spPr>
        <p:txBody>
          <a:bodyPr wrap="square" rtlCol="0">
            <a:spAutoFit/>
          </a:bodyPr>
          <a:lstStyle/>
          <a:p>
            <a:r>
              <a:rPr lang="hr-HR" dirty="0" smtClean="0"/>
              <a:t>Project </a:t>
            </a:r>
            <a:r>
              <a:rPr lang="hr-HR" dirty="0" err="1" smtClean="0"/>
              <a:t>synergy</a:t>
            </a:r>
            <a:r>
              <a:rPr lang="hr-HR" dirty="0" smtClean="0"/>
              <a:t> in </a:t>
            </a:r>
            <a:r>
              <a:rPr lang="hr-HR" dirty="0" err="1" smtClean="0"/>
              <a:t>Pixton</a:t>
            </a:r>
            <a:r>
              <a:rPr lang="hr-HR" dirty="0" smtClean="0"/>
              <a:t> </a:t>
            </a:r>
            <a:r>
              <a:rPr lang="hr-HR" dirty="0" err="1" smtClean="0"/>
              <a:t>aplication</a:t>
            </a:r>
            <a:endParaRPr lang="hr-H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descr="skola.jpg"/>
          <p:cNvPicPr>
            <a:picLocks noChangeAspect="1"/>
          </p:cNvPicPr>
          <p:nvPr/>
        </p:nvPicPr>
        <p:blipFill>
          <a:blip r:embed="rId2" cstate="print"/>
          <a:stretch>
            <a:fillRect/>
          </a:stretch>
        </p:blipFill>
        <p:spPr>
          <a:xfrm>
            <a:off x="1547664" y="1412776"/>
            <a:ext cx="5760640" cy="3960441"/>
          </a:xfrm>
          <a:prstGeom prst="rect">
            <a:avLst/>
          </a:prstGeom>
        </p:spPr>
      </p:pic>
      <p:sp>
        <p:nvSpPr>
          <p:cNvPr id="6" name="TekstniOkvir 5"/>
          <p:cNvSpPr txBox="1"/>
          <p:nvPr/>
        </p:nvSpPr>
        <p:spPr>
          <a:xfrm>
            <a:off x="1547664" y="5589240"/>
            <a:ext cx="2520280" cy="923330"/>
          </a:xfrm>
          <a:prstGeom prst="rect">
            <a:avLst/>
          </a:prstGeom>
          <a:noFill/>
        </p:spPr>
        <p:txBody>
          <a:bodyPr wrap="square" rtlCol="0">
            <a:spAutoFit/>
          </a:bodyPr>
          <a:lstStyle/>
          <a:p>
            <a:r>
              <a:rPr lang="hr-HR" dirty="0" smtClean="0"/>
              <a:t>Srednja škola </a:t>
            </a:r>
            <a:r>
              <a:rPr lang="hr-HR" dirty="0" smtClean="0"/>
              <a:t>Delnice, </a:t>
            </a:r>
            <a:r>
              <a:rPr lang="hr-HR" dirty="0" err="1" smtClean="0"/>
              <a:t>spring</a:t>
            </a:r>
            <a:r>
              <a:rPr lang="hr-HR" dirty="0" smtClean="0"/>
              <a:t> 2015.</a:t>
            </a:r>
          </a:p>
          <a:p>
            <a:endParaRPr lang="hr-H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err="1" smtClean="0"/>
              <a:t>Conclusions</a:t>
            </a:r>
            <a:endParaRPr lang="hr-HR" b="1" dirty="0"/>
          </a:p>
        </p:txBody>
      </p:sp>
      <p:sp>
        <p:nvSpPr>
          <p:cNvPr id="3" name="Rezervirano mjesto sadržaja 2"/>
          <p:cNvSpPr>
            <a:spLocks noGrp="1"/>
          </p:cNvSpPr>
          <p:nvPr>
            <p:ph sz="quarter" idx="1"/>
          </p:nvPr>
        </p:nvSpPr>
        <p:spPr>
          <a:xfrm>
            <a:off x="457200" y="1600200"/>
            <a:ext cx="8229600" cy="4781128"/>
          </a:xfrm>
        </p:spPr>
        <p:txBody>
          <a:bodyPr>
            <a:normAutofit fontScale="92500" lnSpcReduction="20000"/>
          </a:bodyPr>
          <a:lstStyle/>
          <a:p>
            <a:r>
              <a:rPr lang="en-GB" b="1" dirty="0" smtClean="0"/>
              <a:t>main </a:t>
            </a:r>
            <a:r>
              <a:rPr lang="en-GB" b="1" dirty="0" smtClean="0"/>
              <a:t>goal </a:t>
            </a:r>
            <a:r>
              <a:rPr lang="en-GB" dirty="0" smtClean="0"/>
              <a:t>was not just the topic safer internet, we tried to put accent on the teaching methods: from university to high school, elementary school and kinder </a:t>
            </a:r>
            <a:r>
              <a:rPr lang="en-GB" dirty="0" smtClean="0"/>
              <a:t>garden</a:t>
            </a:r>
            <a:endParaRPr lang="hr-HR" dirty="0" smtClean="0"/>
          </a:p>
          <a:p>
            <a:r>
              <a:rPr lang="hr-HR" b="1" dirty="0"/>
              <a:t>I</a:t>
            </a:r>
            <a:r>
              <a:rPr lang="en-GB" b="1" dirty="0" err="1" smtClean="0"/>
              <a:t>dea</a:t>
            </a:r>
            <a:r>
              <a:rPr lang="en-GB" b="1" dirty="0" smtClean="0"/>
              <a:t> </a:t>
            </a:r>
            <a:r>
              <a:rPr lang="en-GB" dirty="0"/>
              <a:t>that older students teach younger </a:t>
            </a:r>
            <a:r>
              <a:rPr lang="en-GB" dirty="0" smtClean="0"/>
              <a:t>ones</a:t>
            </a:r>
            <a:endParaRPr lang="hr-HR" dirty="0" smtClean="0"/>
          </a:p>
          <a:p>
            <a:r>
              <a:rPr lang="hr-HR" b="1" dirty="0" smtClean="0"/>
              <a:t>W</a:t>
            </a:r>
            <a:r>
              <a:rPr lang="en-GB" b="1" dirty="0" err="1" smtClean="0"/>
              <a:t>arn</a:t>
            </a:r>
            <a:r>
              <a:rPr lang="en-GB" b="1" dirty="0" smtClean="0"/>
              <a:t> </a:t>
            </a:r>
            <a:r>
              <a:rPr lang="en-GB" dirty="0"/>
              <a:t>students about real and </a:t>
            </a:r>
            <a:r>
              <a:rPr lang="en-GB" dirty="0" smtClean="0"/>
              <a:t>potential </a:t>
            </a:r>
            <a:r>
              <a:rPr lang="en-GB" dirty="0"/>
              <a:t>dangers </a:t>
            </a:r>
            <a:endParaRPr lang="hr-HR" dirty="0" smtClean="0"/>
          </a:p>
          <a:p>
            <a:r>
              <a:rPr lang="hr-HR" dirty="0" smtClean="0"/>
              <a:t>R</a:t>
            </a:r>
            <a:r>
              <a:rPr lang="en-GB" dirty="0" err="1" smtClean="0"/>
              <a:t>esult</a:t>
            </a:r>
            <a:r>
              <a:rPr lang="en-GB" dirty="0" smtClean="0"/>
              <a:t> </a:t>
            </a:r>
            <a:r>
              <a:rPr lang="en-GB" dirty="0"/>
              <a:t>of team work of many people </a:t>
            </a:r>
            <a:r>
              <a:rPr lang="hr-HR" dirty="0" smtClean="0"/>
              <a:t>and </a:t>
            </a:r>
            <a:r>
              <a:rPr lang="hr-HR" dirty="0" err="1" smtClean="0"/>
              <a:t>intersubject</a:t>
            </a:r>
            <a:r>
              <a:rPr lang="hr-HR" dirty="0" smtClean="0"/>
              <a:t> </a:t>
            </a:r>
            <a:r>
              <a:rPr lang="hr-HR" dirty="0" err="1" smtClean="0"/>
              <a:t>cooperation</a:t>
            </a:r>
            <a:r>
              <a:rPr lang="hr-HR" dirty="0" smtClean="0"/>
              <a:t>: </a:t>
            </a:r>
            <a:r>
              <a:rPr lang="hr-HR" dirty="0" err="1" smtClean="0"/>
              <a:t>Croatian</a:t>
            </a:r>
            <a:r>
              <a:rPr lang="hr-HR" dirty="0" smtClean="0"/>
              <a:t> </a:t>
            </a:r>
            <a:r>
              <a:rPr lang="hr-HR" dirty="0" err="1" smtClean="0"/>
              <a:t>language</a:t>
            </a:r>
            <a:r>
              <a:rPr lang="hr-HR" dirty="0" smtClean="0"/>
              <a:t>, </a:t>
            </a:r>
            <a:r>
              <a:rPr lang="hr-HR" b="1" dirty="0" err="1" smtClean="0"/>
              <a:t>citizenship</a:t>
            </a:r>
            <a:r>
              <a:rPr lang="hr-HR" b="1" dirty="0" smtClean="0"/>
              <a:t> </a:t>
            </a:r>
            <a:r>
              <a:rPr lang="hr-HR" b="1" dirty="0" err="1" smtClean="0"/>
              <a:t>education</a:t>
            </a:r>
            <a:r>
              <a:rPr lang="hr-HR" dirty="0" smtClean="0"/>
              <a:t>, IT, </a:t>
            </a:r>
            <a:r>
              <a:rPr lang="hr-HR" dirty="0" err="1" smtClean="0"/>
              <a:t>foreign</a:t>
            </a:r>
            <a:r>
              <a:rPr lang="hr-HR" dirty="0" smtClean="0"/>
              <a:t> </a:t>
            </a:r>
            <a:r>
              <a:rPr lang="hr-HR" dirty="0" err="1" smtClean="0"/>
              <a:t>language</a:t>
            </a:r>
            <a:r>
              <a:rPr lang="hr-HR" dirty="0" smtClean="0"/>
              <a:t> </a:t>
            </a:r>
            <a:r>
              <a:rPr lang="hr-HR" dirty="0" err="1" smtClean="0"/>
              <a:t>etc</a:t>
            </a:r>
            <a:r>
              <a:rPr lang="hr-HR" dirty="0" smtClean="0"/>
              <a:t>.</a:t>
            </a:r>
            <a:endParaRPr lang="hr-HR" dirty="0" smtClean="0"/>
          </a:p>
          <a:p>
            <a:r>
              <a:rPr lang="hr-HR" dirty="0" smtClean="0"/>
              <a:t>T</a:t>
            </a:r>
            <a:r>
              <a:rPr lang="en-GB" dirty="0" smtClean="0"/>
              <a:t>his </a:t>
            </a:r>
            <a:r>
              <a:rPr lang="en-GB" dirty="0"/>
              <a:t>project hasn’t finished because this topic is always present and </a:t>
            </a:r>
            <a:r>
              <a:rPr lang="en-GB" b="1" dirty="0"/>
              <a:t>it is necessary to talk, warn, speak and point out to our students the dangers of the Internet </a:t>
            </a:r>
            <a:r>
              <a:rPr lang="en-GB" dirty="0"/>
              <a:t>in every possible </a:t>
            </a:r>
            <a:r>
              <a:rPr lang="en-GB" dirty="0" smtClean="0"/>
              <a:t>way</a:t>
            </a:r>
            <a:endParaRPr lang="hr-HR"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p:cNvSpPr txBox="1"/>
          <p:nvPr/>
        </p:nvSpPr>
        <p:spPr>
          <a:xfrm>
            <a:off x="2411760" y="1484784"/>
            <a:ext cx="4896544" cy="2308324"/>
          </a:xfrm>
          <a:prstGeom prst="rect">
            <a:avLst/>
          </a:prstGeom>
          <a:noFill/>
        </p:spPr>
        <p:txBody>
          <a:bodyPr wrap="square" rtlCol="0">
            <a:spAutoFit/>
          </a:bodyPr>
          <a:lstStyle/>
          <a:p>
            <a:pPr algn="ctr"/>
            <a:r>
              <a:rPr lang="hr-HR" sz="3600" dirty="0" smtClean="0"/>
              <a:t>Thank you for your attention!</a:t>
            </a:r>
          </a:p>
          <a:p>
            <a:pPr algn="ctr"/>
            <a:endParaRPr lang="hr-HR" sz="3600" dirty="0" smtClean="0"/>
          </a:p>
          <a:p>
            <a:pPr algn="ctr"/>
            <a:r>
              <a:rPr lang="hr-HR" sz="3600" dirty="0" err="1" smtClean="0"/>
              <a:t>Questions</a:t>
            </a:r>
            <a:r>
              <a:rPr lang="hr-HR" sz="3600" dirty="0" smtClean="0"/>
              <a:t>? </a:t>
            </a:r>
            <a:endParaRPr lang="hr-HR" sz="3600" dirty="0"/>
          </a:p>
        </p:txBody>
      </p:sp>
      <p:sp>
        <p:nvSpPr>
          <p:cNvPr id="3" name="TekstniOkvir 2"/>
          <p:cNvSpPr txBox="1"/>
          <p:nvPr/>
        </p:nvSpPr>
        <p:spPr>
          <a:xfrm>
            <a:off x="5364088" y="5085184"/>
            <a:ext cx="3240360" cy="646331"/>
          </a:xfrm>
          <a:prstGeom prst="rect">
            <a:avLst/>
          </a:prstGeom>
          <a:noFill/>
        </p:spPr>
        <p:txBody>
          <a:bodyPr wrap="square" rtlCol="0">
            <a:spAutoFit/>
          </a:bodyPr>
          <a:lstStyle/>
          <a:p>
            <a:r>
              <a:rPr lang="hr-HR" dirty="0" smtClean="0"/>
              <a:t>Jasminka Lisac,</a:t>
            </a:r>
            <a:r>
              <a:rPr lang="hr-HR" dirty="0" err="1" smtClean="0"/>
              <a:t>prof</a:t>
            </a:r>
            <a:r>
              <a:rPr lang="hr-HR" dirty="0" smtClean="0"/>
              <a:t>.</a:t>
            </a:r>
          </a:p>
          <a:p>
            <a:r>
              <a:rPr lang="hr-HR" dirty="0" err="1" smtClean="0"/>
              <a:t>j</a:t>
            </a:r>
            <a:r>
              <a:rPr lang="hr-HR" dirty="0" err="1" smtClean="0"/>
              <a:t>asminka.lisac</a:t>
            </a:r>
            <a:r>
              <a:rPr lang="hr-HR" dirty="0" smtClean="0"/>
              <a:t>@</a:t>
            </a:r>
            <a:r>
              <a:rPr lang="hr-HR" dirty="0" err="1" smtClean="0"/>
              <a:t>email.t</a:t>
            </a:r>
            <a:r>
              <a:rPr lang="hr-HR" dirty="0" smtClean="0"/>
              <a:t>-</a:t>
            </a:r>
            <a:r>
              <a:rPr lang="hr-HR" dirty="0" err="1" smtClean="0"/>
              <a:t>com.hr</a:t>
            </a:r>
            <a:endParaRPr lang="hr-H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Delnice High School</a:t>
            </a:r>
            <a:endParaRPr lang="hr-HR" dirty="0"/>
          </a:p>
        </p:txBody>
      </p:sp>
      <p:sp>
        <p:nvSpPr>
          <p:cNvPr id="3" name="Rezervirano mjesto sadržaja 2"/>
          <p:cNvSpPr>
            <a:spLocks noGrp="1"/>
          </p:cNvSpPr>
          <p:nvPr>
            <p:ph sz="quarter" idx="1"/>
          </p:nvPr>
        </p:nvSpPr>
        <p:spPr>
          <a:xfrm>
            <a:off x="457200" y="1600200"/>
            <a:ext cx="8229600" cy="4781128"/>
          </a:xfrm>
        </p:spPr>
        <p:txBody>
          <a:bodyPr>
            <a:normAutofit/>
          </a:bodyPr>
          <a:lstStyle/>
          <a:p>
            <a:r>
              <a:rPr lang="hr-HR" dirty="0" smtClean="0"/>
              <a:t>220 </a:t>
            </a:r>
            <a:r>
              <a:rPr lang="hr-HR" dirty="0" err="1" smtClean="0"/>
              <a:t>students</a:t>
            </a:r>
            <a:endParaRPr lang="hr-HR" dirty="0" smtClean="0"/>
          </a:p>
          <a:p>
            <a:endParaRPr lang="hr-HR" dirty="0" smtClean="0"/>
          </a:p>
          <a:p>
            <a:endParaRPr lang="hr-HR" dirty="0" smtClean="0"/>
          </a:p>
          <a:p>
            <a:endParaRPr lang="hr-HR" dirty="0"/>
          </a:p>
          <a:p>
            <a:endParaRPr lang="hr-HR" dirty="0" smtClean="0"/>
          </a:p>
          <a:p>
            <a:endParaRPr lang="hr-HR" dirty="0" smtClean="0"/>
          </a:p>
          <a:p>
            <a:r>
              <a:rPr lang="hr-HR" dirty="0" smtClean="0"/>
              <a:t>48 </a:t>
            </a:r>
            <a:r>
              <a:rPr lang="hr-HR" dirty="0" smtClean="0"/>
              <a:t>employees</a:t>
            </a:r>
          </a:p>
          <a:p>
            <a:r>
              <a:rPr lang="hr-HR" dirty="0" err="1" smtClean="0"/>
              <a:t>Mountain</a:t>
            </a:r>
            <a:r>
              <a:rPr lang="hr-HR" dirty="0" smtClean="0"/>
              <a:t> </a:t>
            </a:r>
            <a:r>
              <a:rPr lang="hr-HR" dirty="0" err="1" smtClean="0"/>
              <a:t>region</a:t>
            </a:r>
            <a:r>
              <a:rPr lang="hr-HR" dirty="0" smtClean="0"/>
              <a:t>: Gorski kotar (</a:t>
            </a:r>
            <a:r>
              <a:rPr lang="hr-HR" dirty="0" err="1" smtClean="0"/>
              <a:t>Horticus</a:t>
            </a:r>
            <a:r>
              <a:rPr lang="hr-HR" dirty="0" smtClean="0"/>
              <a:t> </a:t>
            </a:r>
            <a:r>
              <a:rPr lang="hr-HR" dirty="0" err="1" smtClean="0"/>
              <a:t>diabolicus</a:t>
            </a:r>
            <a:r>
              <a:rPr lang="hr-HR" dirty="0" smtClean="0"/>
              <a:t> – </a:t>
            </a:r>
            <a:r>
              <a:rPr lang="hr-HR" dirty="0" err="1" smtClean="0"/>
              <a:t>devil</a:t>
            </a:r>
            <a:r>
              <a:rPr lang="hr-HR" dirty="0" smtClean="0"/>
              <a:t>’s </a:t>
            </a:r>
            <a:r>
              <a:rPr lang="hr-HR" dirty="0" err="1" smtClean="0"/>
              <a:t>garden</a:t>
            </a:r>
            <a:r>
              <a:rPr lang="hr-HR" dirty="0" smtClean="0"/>
              <a:t>)</a:t>
            </a:r>
            <a:endParaRPr lang="hr-HR" dirty="0"/>
          </a:p>
        </p:txBody>
      </p:sp>
      <p:graphicFrame>
        <p:nvGraphicFramePr>
          <p:cNvPr id="5" name="Dijagram 4"/>
          <p:cNvGraphicFramePr/>
          <p:nvPr>
            <p:extLst>
              <p:ext uri="{D42A27DB-BD31-4B8C-83A1-F6EECF244321}">
                <p14:modId xmlns="" xmlns:p14="http://schemas.microsoft.com/office/powerpoint/2010/main" val="1660645427"/>
              </p:ext>
            </p:extLst>
          </p:nvPr>
        </p:nvGraphicFramePr>
        <p:xfrm>
          <a:off x="1331640" y="2420888"/>
          <a:ext cx="6552728" cy="2088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Project </a:t>
            </a:r>
            <a:r>
              <a:rPr lang="hr-HR" dirty="0" err="1" smtClean="0"/>
              <a:t>leaders</a:t>
            </a:r>
            <a:endParaRPr lang="hr-HR" dirty="0"/>
          </a:p>
        </p:txBody>
      </p:sp>
      <p:pic>
        <p:nvPicPr>
          <p:cNvPr id="4" name="Rezervirano mjesto sadržaja 3" descr="398984_4074982276134_1329756494_5236506_1769354901_n - kopija.jpg"/>
          <p:cNvPicPr>
            <a:picLocks noGrp="1" noChangeAspect="1"/>
          </p:cNvPicPr>
          <p:nvPr>
            <p:ph sz="quarter" idx="1"/>
          </p:nvPr>
        </p:nvPicPr>
        <p:blipFill>
          <a:blip r:embed="rId3" cstate="print"/>
          <a:stretch>
            <a:fillRect/>
          </a:stretch>
        </p:blipFill>
        <p:spPr>
          <a:xfrm>
            <a:off x="1403648" y="1556792"/>
            <a:ext cx="2581275" cy="2520280"/>
          </a:xfrm>
        </p:spPr>
      </p:pic>
      <p:pic>
        <p:nvPicPr>
          <p:cNvPr id="1026" name="Picture 2" descr="C:\Users\Korisnik\Desktop\images - kopija.jpg"/>
          <p:cNvPicPr>
            <a:picLocks noChangeAspect="1" noChangeArrowheads="1"/>
          </p:cNvPicPr>
          <p:nvPr/>
        </p:nvPicPr>
        <p:blipFill>
          <a:blip r:embed="rId4" cstate="print"/>
          <a:srcRect/>
          <a:stretch>
            <a:fillRect/>
          </a:stretch>
        </p:blipFill>
        <p:spPr bwMode="auto">
          <a:xfrm>
            <a:off x="5220072" y="1556792"/>
            <a:ext cx="2376264" cy="2520280"/>
          </a:xfrm>
          <a:prstGeom prst="rect">
            <a:avLst/>
          </a:prstGeom>
          <a:noFill/>
        </p:spPr>
      </p:pic>
      <p:sp>
        <p:nvSpPr>
          <p:cNvPr id="8" name="TekstniOkvir 7"/>
          <p:cNvSpPr txBox="1"/>
          <p:nvPr/>
        </p:nvSpPr>
        <p:spPr>
          <a:xfrm>
            <a:off x="755576" y="4352970"/>
            <a:ext cx="1944216" cy="923330"/>
          </a:xfrm>
          <a:prstGeom prst="rect">
            <a:avLst/>
          </a:prstGeom>
          <a:noFill/>
        </p:spPr>
        <p:txBody>
          <a:bodyPr wrap="square" rtlCol="0">
            <a:spAutoFit/>
          </a:bodyPr>
          <a:lstStyle/>
          <a:p>
            <a:pPr algn="ctr"/>
            <a:r>
              <a:rPr lang="hr-HR" dirty="0" smtClean="0"/>
              <a:t>Jasminka Lisac – Croatian language teacher</a:t>
            </a:r>
          </a:p>
        </p:txBody>
      </p:sp>
      <p:sp>
        <p:nvSpPr>
          <p:cNvPr id="9" name="TekstniOkvir 8"/>
          <p:cNvSpPr txBox="1"/>
          <p:nvPr/>
        </p:nvSpPr>
        <p:spPr>
          <a:xfrm>
            <a:off x="5580112" y="4491470"/>
            <a:ext cx="2160240" cy="646331"/>
          </a:xfrm>
          <a:prstGeom prst="rect">
            <a:avLst/>
          </a:prstGeom>
          <a:noFill/>
        </p:spPr>
        <p:txBody>
          <a:bodyPr wrap="square" rtlCol="0">
            <a:spAutoFit/>
          </a:bodyPr>
          <a:lstStyle/>
          <a:p>
            <a:pPr algn="ctr"/>
            <a:r>
              <a:rPr lang="hr-HR" dirty="0" smtClean="0"/>
              <a:t>Davor Pleše – </a:t>
            </a:r>
            <a:r>
              <a:rPr lang="hr-HR" dirty="0" err="1" smtClean="0"/>
              <a:t>English</a:t>
            </a:r>
            <a:r>
              <a:rPr lang="hr-HR" dirty="0" smtClean="0"/>
              <a:t> </a:t>
            </a:r>
            <a:r>
              <a:rPr lang="hr-HR" dirty="0" err="1" smtClean="0"/>
              <a:t>language</a:t>
            </a:r>
            <a:r>
              <a:rPr lang="hr-HR" dirty="0" smtClean="0"/>
              <a:t> </a:t>
            </a:r>
            <a:r>
              <a:rPr lang="hr-HR" dirty="0" err="1" smtClean="0"/>
              <a:t>teacher</a:t>
            </a:r>
            <a:endParaRPr lang="hr-HR" dirty="0"/>
          </a:p>
        </p:txBody>
      </p:sp>
      <p:sp>
        <p:nvSpPr>
          <p:cNvPr id="7" name="TekstniOkvir 7"/>
          <p:cNvSpPr txBox="1"/>
          <p:nvPr/>
        </p:nvSpPr>
        <p:spPr>
          <a:xfrm>
            <a:off x="2987824" y="4491470"/>
            <a:ext cx="2016224" cy="646331"/>
          </a:xfrm>
          <a:prstGeom prst="rect">
            <a:avLst/>
          </a:prstGeom>
          <a:noFill/>
        </p:spPr>
        <p:txBody>
          <a:bodyPr wrap="square" rtlCol="0">
            <a:spAutoFit/>
          </a:bodyPr>
          <a:lstStyle/>
          <a:p>
            <a:pPr algn="ctr"/>
            <a:r>
              <a:rPr lang="hr-HR" dirty="0" smtClean="0"/>
              <a:t>Branka Mihajlović – Math teacher</a:t>
            </a:r>
            <a:endParaRPr lang="hr-H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dirty="0" smtClean="0"/>
              <a:t> </a:t>
            </a:r>
            <a:r>
              <a:rPr lang="hr-HR" dirty="0" err="1" smtClean="0"/>
              <a:t>Our</a:t>
            </a:r>
            <a:r>
              <a:rPr lang="hr-HR" dirty="0" smtClean="0"/>
              <a:t> </a:t>
            </a:r>
            <a:r>
              <a:rPr lang="hr-HR" dirty="0" err="1" smtClean="0"/>
              <a:t>motivation</a:t>
            </a:r>
            <a:r>
              <a:rPr lang="hr-HR" dirty="0" smtClean="0"/>
              <a:t> - </a:t>
            </a:r>
            <a:r>
              <a:rPr lang="hr-HR" b="1" dirty="0" err="1" smtClean="0"/>
              <a:t>lifelong</a:t>
            </a:r>
            <a:r>
              <a:rPr lang="hr-HR" b="1" dirty="0" smtClean="0"/>
              <a:t> </a:t>
            </a:r>
            <a:r>
              <a:rPr lang="hr-HR" b="1" dirty="0" err="1" smtClean="0"/>
              <a:t>learning</a:t>
            </a:r>
            <a:endParaRPr lang="hr-HR" b="1" dirty="0"/>
          </a:p>
        </p:txBody>
      </p:sp>
      <p:pic>
        <p:nvPicPr>
          <p:cNvPr id="4" name="Rezervirano mjesto sadržaja 3" descr="za prezentaciju.png"/>
          <p:cNvPicPr>
            <a:picLocks noGrp="1" noChangeAspect="1"/>
          </p:cNvPicPr>
          <p:nvPr>
            <p:ph sz="quarter" idx="1"/>
          </p:nvPr>
        </p:nvPicPr>
        <p:blipFill>
          <a:blip r:embed="rId2" cstate="print"/>
          <a:stretch>
            <a:fillRect/>
          </a:stretch>
        </p:blipFill>
        <p:spPr>
          <a:xfrm>
            <a:off x="2267744" y="1527175"/>
            <a:ext cx="4572000" cy="4572000"/>
          </a:xfrm>
        </p:spPr>
      </p:pic>
      <p:sp>
        <p:nvSpPr>
          <p:cNvPr id="5" name="TekstniOkvir 4"/>
          <p:cNvSpPr txBox="1"/>
          <p:nvPr/>
        </p:nvSpPr>
        <p:spPr>
          <a:xfrm>
            <a:off x="323528" y="1340768"/>
            <a:ext cx="1800200" cy="2308324"/>
          </a:xfrm>
          <a:prstGeom prst="rect">
            <a:avLst/>
          </a:prstGeom>
          <a:noFill/>
        </p:spPr>
        <p:txBody>
          <a:bodyPr wrap="square" rtlCol="0">
            <a:spAutoFit/>
          </a:bodyPr>
          <a:lstStyle/>
          <a:p>
            <a:r>
              <a:rPr lang="en-GB" dirty="0" smtClean="0"/>
              <a:t>to create something different, </a:t>
            </a:r>
            <a:r>
              <a:rPr lang="en-GB" b="1" dirty="0" smtClean="0"/>
              <a:t>outside</a:t>
            </a:r>
            <a:r>
              <a:rPr lang="en-GB" dirty="0" smtClean="0"/>
              <a:t> </a:t>
            </a:r>
            <a:r>
              <a:rPr lang="en-GB" b="1" dirty="0" smtClean="0"/>
              <a:t>the box</a:t>
            </a:r>
            <a:r>
              <a:rPr lang="en-GB" dirty="0" smtClean="0"/>
              <a:t>, rather than simply following the national curriculum</a:t>
            </a:r>
            <a:endParaRPr lang="hr-H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Basic</a:t>
            </a:r>
            <a:r>
              <a:rPr lang="hr-HR" dirty="0" smtClean="0"/>
              <a:t> </a:t>
            </a:r>
            <a:r>
              <a:rPr lang="hr-HR" dirty="0" err="1" smtClean="0"/>
              <a:t>goal</a:t>
            </a:r>
            <a:endParaRPr lang="hr-HR" dirty="0"/>
          </a:p>
        </p:txBody>
      </p:sp>
      <p:pic>
        <p:nvPicPr>
          <p:cNvPr id="4" name="Rezervirano mjesto sadržaja 3" descr="255x160_53677-Vaga.jpg"/>
          <p:cNvPicPr>
            <a:picLocks noGrp="1" noChangeAspect="1"/>
          </p:cNvPicPr>
          <p:nvPr>
            <p:ph sz="quarter" idx="1"/>
          </p:nvPr>
        </p:nvPicPr>
        <p:blipFill>
          <a:blip r:embed="rId2" cstate="print"/>
          <a:stretch>
            <a:fillRect/>
          </a:stretch>
        </p:blipFill>
        <p:spPr>
          <a:xfrm>
            <a:off x="1907704" y="2132856"/>
            <a:ext cx="5112568" cy="3024336"/>
          </a:xfrm>
        </p:spPr>
      </p:pic>
      <p:sp>
        <p:nvSpPr>
          <p:cNvPr id="5" name="TekstniOkvir 4"/>
          <p:cNvSpPr txBox="1"/>
          <p:nvPr/>
        </p:nvSpPr>
        <p:spPr>
          <a:xfrm>
            <a:off x="2051720" y="3212976"/>
            <a:ext cx="1296144" cy="400110"/>
          </a:xfrm>
          <a:prstGeom prst="rect">
            <a:avLst/>
          </a:prstGeom>
          <a:noFill/>
        </p:spPr>
        <p:txBody>
          <a:bodyPr wrap="square" rtlCol="0">
            <a:spAutoFit/>
          </a:bodyPr>
          <a:lstStyle/>
          <a:p>
            <a:r>
              <a:rPr lang="hr-HR" sz="2000" b="1" dirty="0" smtClean="0">
                <a:solidFill>
                  <a:srgbClr val="C00000"/>
                </a:solidFill>
              </a:rPr>
              <a:t>   </a:t>
            </a:r>
            <a:r>
              <a:rPr lang="hr-HR" sz="2000" b="1" dirty="0" err="1" smtClean="0">
                <a:solidFill>
                  <a:srgbClr val="C00000"/>
                </a:solidFill>
              </a:rPr>
              <a:t>content</a:t>
            </a:r>
            <a:endParaRPr lang="hr-HR" sz="2000" b="1" dirty="0">
              <a:solidFill>
                <a:srgbClr val="C00000"/>
              </a:solidFill>
            </a:endParaRPr>
          </a:p>
        </p:txBody>
      </p:sp>
      <p:sp>
        <p:nvSpPr>
          <p:cNvPr id="7" name="TekstniOkvir 6"/>
          <p:cNvSpPr txBox="1"/>
          <p:nvPr/>
        </p:nvSpPr>
        <p:spPr>
          <a:xfrm>
            <a:off x="5436096" y="3212976"/>
            <a:ext cx="1368152" cy="707886"/>
          </a:xfrm>
          <a:prstGeom prst="rect">
            <a:avLst/>
          </a:prstGeom>
          <a:noFill/>
        </p:spPr>
        <p:txBody>
          <a:bodyPr wrap="square" rtlCol="0">
            <a:spAutoFit/>
          </a:bodyPr>
          <a:lstStyle/>
          <a:p>
            <a:endParaRPr lang="hr-HR" sz="2000" b="1" dirty="0" smtClean="0">
              <a:solidFill>
                <a:srgbClr val="C00000"/>
              </a:solidFill>
            </a:endParaRPr>
          </a:p>
          <a:p>
            <a:r>
              <a:rPr lang="hr-HR" sz="2000" b="1" dirty="0" err="1" smtClean="0">
                <a:solidFill>
                  <a:srgbClr val="C00000"/>
                </a:solidFill>
              </a:rPr>
              <a:t>methods</a:t>
            </a:r>
            <a:endParaRPr lang="hr-HR" sz="2000" b="1" dirty="0">
              <a:solidFill>
                <a:srgbClr val="C00000"/>
              </a:solidFill>
            </a:endParaRPr>
          </a:p>
        </p:txBody>
      </p:sp>
      <p:sp>
        <p:nvSpPr>
          <p:cNvPr id="6" name="TekstniOkvir 5"/>
          <p:cNvSpPr txBox="1"/>
          <p:nvPr/>
        </p:nvSpPr>
        <p:spPr>
          <a:xfrm>
            <a:off x="2195736" y="4293096"/>
            <a:ext cx="1008112" cy="369332"/>
          </a:xfrm>
          <a:prstGeom prst="rect">
            <a:avLst/>
          </a:prstGeom>
          <a:noFill/>
        </p:spPr>
        <p:txBody>
          <a:bodyPr wrap="square" rtlCol="0">
            <a:spAutoFit/>
          </a:bodyPr>
          <a:lstStyle/>
          <a:p>
            <a:r>
              <a:rPr lang="hr-HR" b="1" dirty="0" err="1" smtClean="0"/>
              <a:t>What</a:t>
            </a:r>
            <a:r>
              <a:rPr lang="hr-HR" b="1" dirty="0" smtClean="0"/>
              <a:t>?</a:t>
            </a:r>
            <a:endParaRPr lang="hr-HR" b="1" dirty="0"/>
          </a:p>
        </p:txBody>
      </p:sp>
      <p:sp>
        <p:nvSpPr>
          <p:cNvPr id="8" name="TekstniOkvir 7"/>
          <p:cNvSpPr txBox="1"/>
          <p:nvPr/>
        </p:nvSpPr>
        <p:spPr>
          <a:xfrm>
            <a:off x="5796136" y="4293096"/>
            <a:ext cx="864096" cy="369332"/>
          </a:xfrm>
          <a:prstGeom prst="rect">
            <a:avLst/>
          </a:prstGeom>
          <a:noFill/>
        </p:spPr>
        <p:txBody>
          <a:bodyPr wrap="square" rtlCol="0">
            <a:spAutoFit/>
          </a:bodyPr>
          <a:lstStyle/>
          <a:p>
            <a:r>
              <a:rPr lang="hr-HR" b="1" dirty="0" err="1" smtClean="0"/>
              <a:t>How</a:t>
            </a:r>
            <a:r>
              <a:rPr lang="hr-HR" b="1" dirty="0" smtClean="0"/>
              <a:t>?</a:t>
            </a:r>
            <a:endParaRPr lang="hr-HR" b="1" dirty="0"/>
          </a:p>
        </p:txBody>
      </p:sp>
      <p:sp>
        <p:nvSpPr>
          <p:cNvPr id="9" name="TekstniOkvir 8"/>
          <p:cNvSpPr txBox="1"/>
          <p:nvPr/>
        </p:nvSpPr>
        <p:spPr>
          <a:xfrm>
            <a:off x="7020272" y="1196752"/>
            <a:ext cx="1872208" cy="4247317"/>
          </a:xfrm>
          <a:prstGeom prst="rect">
            <a:avLst/>
          </a:prstGeom>
          <a:noFill/>
        </p:spPr>
        <p:txBody>
          <a:bodyPr wrap="square" rtlCol="0">
            <a:spAutoFit/>
          </a:bodyPr>
          <a:lstStyle/>
          <a:p>
            <a:pPr>
              <a:buFontTx/>
              <a:buChar char="-"/>
            </a:pPr>
            <a:endParaRPr lang="hr-HR" dirty="0" smtClean="0"/>
          </a:p>
          <a:p>
            <a:pPr>
              <a:buFontTx/>
              <a:buChar char="-"/>
            </a:pPr>
            <a:r>
              <a:rPr lang="en-GB" dirty="0" smtClean="0"/>
              <a:t>to </a:t>
            </a:r>
            <a:r>
              <a:rPr lang="en-GB" dirty="0" smtClean="0"/>
              <a:t>improve</a:t>
            </a:r>
            <a:r>
              <a:rPr lang="en-GB" b="1" dirty="0" smtClean="0"/>
              <a:t> </a:t>
            </a:r>
            <a:r>
              <a:rPr lang="en-GB" dirty="0" smtClean="0"/>
              <a:t> </a:t>
            </a:r>
            <a:r>
              <a:rPr lang="en-GB" dirty="0" smtClean="0"/>
              <a:t>our usual </a:t>
            </a:r>
            <a:r>
              <a:rPr lang="en-GB" b="1" dirty="0" smtClean="0"/>
              <a:t>teaching methods </a:t>
            </a:r>
            <a:endParaRPr lang="hr-HR" b="1" dirty="0" smtClean="0"/>
          </a:p>
          <a:p>
            <a:endParaRPr lang="hr-HR" b="1" dirty="0" smtClean="0"/>
          </a:p>
          <a:p>
            <a:pPr>
              <a:buFontTx/>
              <a:buChar char="-"/>
            </a:pPr>
            <a:r>
              <a:rPr lang="hr-HR" dirty="0" smtClean="0"/>
              <a:t>to i</a:t>
            </a:r>
            <a:r>
              <a:rPr lang="en-GB" dirty="0" err="1" smtClean="0"/>
              <a:t>mprov</a:t>
            </a:r>
            <a:r>
              <a:rPr lang="hr-HR" dirty="0" smtClean="0"/>
              <a:t>e</a:t>
            </a:r>
            <a:r>
              <a:rPr lang="hr-HR" dirty="0" smtClean="0"/>
              <a:t> </a:t>
            </a:r>
            <a:r>
              <a:rPr lang="en-GB" b="1" dirty="0" smtClean="0"/>
              <a:t>collaboration</a:t>
            </a:r>
            <a:r>
              <a:rPr lang="en-GB" dirty="0" smtClean="0"/>
              <a:t> </a:t>
            </a:r>
            <a:r>
              <a:rPr lang="en-GB" dirty="0" smtClean="0"/>
              <a:t>between subjects and </a:t>
            </a:r>
            <a:r>
              <a:rPr lang="en-GB" dirty="0" smtClean="0"/>
              <a:t>teachers</a:t>
            </a:r>
            <a:endParaRPr lang="hr-HR" dirty="0" smtClean="0"/>
          </a:p>
          <a:p>
            <a:pPr>
              <a:buFontTx/>
              <a:buChar char="-"/>
            </a:pPr>
            <a:endParaRPr lang="hr-HR" dirty="0" smtClean="0"/>
          </a:p>
          <a:p>
            <a:pPr>
              <a:buFontTx/>
              <a:buChar char="-"/>
            </a:pPr>
            <a:r>
              <a:rPr lang="hr-HR" dirty="0" smtClean="0"/>
              <a:t>t</a:t>
            </a:r>
            <a:r>
              <a:rPr lang="hr-HR" dirty="0" smtClean="0"/>
              <a:t>o </a:t>
            </a:r>
            <a:r>
              <a:rPr lang="hr-HR" dirty="0" err="1" smtClean="0"/>
              <a:t>improve</a:t>
            </a:r>
            <a:r>
              <a:rPr lang="hr-HR" dirty="0" smtClean="0"/>
              <a:t> </a:t>
            </a:r>
            <a:r>
              <a:rPr lang="hr-HR" dirty="0" err="1" smtClean="0"/>
              <a:t>collaboration</a:t>
            </a:r>
            <a:r>
              <a:rPr lang="hr-HR" dirty="0" smtClean="0"/>
              <a:t> </a:t>
            </a:r>
            <a:r>
              <a:rPr lang="hr-HR" dirty="0" err="1" smtClean="0"/>
              <a:t>between</a:t>
            </a:r>
            <a:r>
              <a:rPr lang="hr-HR" dirty="0" smtClean="0"/>
              <a:t> </a:t>
            </a:r>
            <a:r>
              <a:rPr lang="hr-HR" b="1" dirty="0" err="1" smtClean="0"/>
              <a:t>institutions</a:t>
            </a:r>
            <a:endParaRPr lang="hr-HR"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Purpose</a:t>
            </a:r>
            <a:r>
              <a:rPr lang="hr-HR" dirty="0" smtClean="0"/>
              <a:t> – </a:t>
            </a:r>
            <a:r>
              <a:rPr lang="hr-HR" b="1" dirty="0" err="1" smtClean="0"/>
              <a:t>vertical</a:t>
            </a:r>
            <a:r>
              <a:rPr lang="hr-HR" b="1" dirty="0" smtClean="0"/>
              <a:t> </a:t>
            </a:r>
            <a:r>
              <a:rPr lang="hr-HR" b="1" dirty="0" err="1" smtClean="0"/>
              <a:t>education</a:t>
            </a:r>
            <a:r>
              <a:rPr lang="hr-HR" b="1" dirty="0" smtClean="0"/>
              <a:t> </a:t>
            </a:r>
            <a:endParaRPr lang="hr-HR" b="1" dirty="0"/>
          </a:p>
        </p:txBody>
      </p:sp>
      <p:graphicFrame>
        <p:nvGraphicFramePr>
          <p:cNvPr id="4" name="Rezervirano mjesto sadržaja 3"/>
          <p:cNvGraphicFramePr>
            <a:graphicFrameLocks noGrp="1"/>
          </p:cNvGraphicFramePr>
          <p:nvPr>
            <p:ph sz="quarter" idx="1"/>
          </p:nvPr>
        </p:nvGraphicFramePr>
        <p:xfrm>
          <a:off x="457200" y="1600200"/>
          <a:ext cx="8229600" cy="4781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kstniOkvir 4"/>
          <p:cNvSpPr txBox="1"/>
          <p:nvPr/>
        </p:nvSpPr>
        <p:spPr>
          <a:xfrm>
            <a:off x="467544" y="1484784"/>
            <a:ext cx="2160240" cy="1754326"/>
          </a:xfrm>
          <a:prstGeom prst="rect">
            <a:avLst/>
          </a:prstGeom>
          <a:noFill/>
        </p:spPr>
        <p:txBody>
          <a:bodyPr wrap="square" rtlCol="0">
            <a:spAutoFit/>
          </a:bodyPr>
          <a:lstStyle/>
          <a:p>
            <a:endParaRPr lang="hr-HR" dirty="0" smtClean="0"/>
          </a:p>
          <a:p>
            <a:r>
              <a:rPr lang="hr-HR" dirty="0" err="1" smtClean="0"/>
              <a:t>Cooperation</a:t>
            </a:r>
            <a:r>
              <a:rPr lang="hr-HR" dirty="0" smtClean="0"/>
              <a:t> </a:t>
            </a:r>
            <a:r>
              <a:rPr lang="hr-HR" dirty="0" err="1" smtClean="0"/>
              <a:t>between</a:t>
            </a:r>
            <a:r>
              <a:rPr lang="hr-HR" dirty="0" smtClean="0"/>
              <a:t> </a:t>
            </a:r>
            <a:r>
              <a:rPr lang="hr-HR" dirty="0" err="1" smtClean="0"/>
              <a:t>institutions</a:t>
            </a:r>
            <a:r>
              <a:rPr lang="hr-HR" dirty="0" smtClean="0"/>
              <a:t>: </a:t>
            </a:r>
            <a:r>
              <a:rPr lang="hr-HR" dirty="0" err="1" smtClean="0"/>
              <a:t>from</a:t>
            </a:r>
            <a:r>
              <a:rPr lang="hr-HR" dirty="0" smtClean="0"/>
              <a:t> </a:t>
            </a:r>
            <a:r>
              <a:rPr lang="hr-HR" dirty="0" err="1" smtClean="0"/>
              <a:t>University</a:t>
            </a:r>
            <a:r>
              <a:rPr lang="hr-HR" dirty="0" smtClean="0"/>
              <a:t> to </a:t>
            </a:r>
            <a:r>
              <a:rPr lang="hr-HR" dirty="0" err="1" smtClean="0"/>
              <a:t>Kindergarten</a:t>
            </a:r>
            <a:endParaRPr lang="hr-H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err="1" smtClean="0"/>
              <a:t>Phases</a:t>
            </a:r>
            <a:endParaRPr lang="hr-HR" b="1" dirty="0"/>
          </a:p>
        </p:txBody>
      </p:sp>
      <p:sp>
        <p:nvSpPr>
          <p:cNvPr id="3" name="Rezervirano mjesto sadržaja 2"/>
          <p:cNvSpPr>
            <a:spLocks noGrp="1"/>
          </p:cNvSpPr>
          <p:nvPr>
            <p:ph sz="quarter" idx="1"/>
          </p:nvPr>
        </p:nvSpPr>
        <p:spPr/>
        <p:txBody>
          <a:bodyPr/>
          <a:lstStyle/>
          <a:p>
            <a:r>
              <a:rPr lang="hr-HR" dirty="0" err="1" smtClean="0"/>
              <a:t>Motivation</a:t>
            </a:r>
            <a:endParaRPr lang="hr-HR" dirty="0" smtClean="0"/>
          </a:p>
          <a:p>
            <a:r>
              <a:rPr lang="hr-HR" dirty="0" err="1" smtClean="0"/>
              <a:t>Lecture</a:t>
            </a:r>
            <a:endParaRPr lang="hr-HR" dirty="0" smtClean="0"/>
          </a:p>
          <a:p>
            <a:r>
              <a:rPr lang="hr-HR" dirty="0" smtClean="0"/>
              <a:t>Flipped classroom</a:t>
            </a:r>
          </a:p>
          <a:p>
            <a:r>
              <a:rPr lang="hr-HR" dirty="0" err="1" smtClean="0"/>
              <a:t>Fun</a:t>
            </a:r>
            <a:r>
              <a:rPr lang="hr-HR" dirty="0" smtClean="0"/>
              <a:t> and </a:t>
            </a:r>
            <a:r>
              <a:rPr lang="hr-HR" dirty="0" err="1" smtClean="0"/>
              <a:t>learning</a:t>
            </a:r>
            <a:endParaRPr lang="hr-HR" dirty="0" smtClean="0"/>
          </a:p>
          <a:p>
            <a:r>
              <a:rPr lang="hr-HR" dirty="0" err="1" smtClean="0"/>
              <a:t>Valorisation</a:t>
            </a:r>
            <a:endParaRPr lang="hr-HR" dirty="0" smtClean="0"/>
          </a:p>
          <a:p>
            <a:r>
              <a:rPr lang="hr-HR" dirty="0" smtClean="0"/>
              <a:t>To </a:t>
            </a:r>
            <a:r>
              <a:rPr lang="hr-HR" dirty="0" err="1" smtClean="0"/>
              <a:t>be</a:t>
            </a:r>
            <a:r>
              <a:rPr lang="hr-HR" dirty="0" smtClean="0"/>
              <a:t> </a:t>
            </a:r>
            <a:r>
              <a:rPr lang="hr-HR" dirty="0" err="1" smtClean="0"/>
              <a:t>continued</a:t>
            </a:r>
            <a:endParaRPr lang="hr-HR" dirty="0" smtClean="0"/>
          </a:p>
          <a:p>
            <a:r>
              <a:rPr lang="hr-HR" dirty="0" err="1" smtClean="0"/>
              <a:t>Duration</a:t>
            </a:r>
            <a:r>
              <a:rPr lang="hr-HR" dirty="0" smtClean="0"/>
              <a:t>: 3 </a:t>
            </a:r>
            <a:r>
              <a:rPr lang="hr-HR" dirty="0" err="1" smtClean="0"/>
              <a:t>hours</a:t>
            </a:r>
            <a:r>
              <a:rPr lang="hr-HR" dirty="0" smtClean="0"/>
              <a:t> + </a:t>
            </a:r>
            <a:r>
              <a:rPr lang="hr-HR" dirty="0" err="1" smtClean="0"/>
              <a:t>homework</a:t>
            </a:r>
            <a:endParaRPr lang="hr-HR" dirty="0" smtClean="0"/>
          </a:p>
          <a:p>
            <a:pPr>
              <a:buNone/>
            </a:pPr>
            <a:endParaRPr lang="hr-H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rađanski">
  <a:themeElements>
    <a:clrScheme name="Građanski">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Građanski">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Građanski">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295</TotalTime>
  <Words>842</Words>
  <Application>Microsoft Office PowerPoint</Application>
  <PresentationFormat>Prikaz na zaslonu (4:3)</PresentationFormat>
  <Paragraphs>140</Paragraphs>
  <Slides>31</Slides>
  <Notes>5</Notes>
  <HiddenSlides>0</HiddenSlides>
  <MMClips>2</MMClips>
  <ScaleCrop>false</ScaleCrop>
  <HeadingPairs>
    <vt:vector size="4" baseType="variant">
      <vt:variant>
        <vt:lpstr>Tema</vt:lpstr>
      </vt:variant>
      <vt:variant>
        <vt:i4>1</vt:i4>
      </vt:variant>
      <vt:variant>
        <vt:lpstr>Naslovi slajdova</vt:lpstr>
      </vt:variant>
      <vt:variant>
        <vt:i4>31</vt:i4>
      </vt:variant>
    </vt:vector>
  </HeadingPairs>
  <TitlesOfParts>
    <vt:vector size="32" baseType="lpstr">
      <vt:lpstr>Građanski</vt:lpstr>
      <vt:lpstr>Safer Internet project</vt:lpstr>
      <vt:lpstr>location</vt:lpstr>
      <vt:lpstr>Slajd 3</vt:lpstr>
      <vt:lpstr>Delnice High School</vt:lpstr>
      <vt:lpstr>Project leaders</vt:lpstr>
      <vt:lpstr> Our motivation - lifelong learning</vt:lpstr>
      <vt:lpstr>Basic goal</vt:lpstr>
      <vt:lpstr>Purpose – vertical education </vt:lpstr>
      <vt:lpstr>Phases</vt:lpstr>
      <vt:lpstr>Motivation</vt:lpstr>
      <vt:lpstr>Motivation movie – 3rd grade students</vt:lpstr>
      <vt:lpstr>Lecture</vt:lpstr>
      <vt:lpstr>Slajd 13</vt:lpstr>
      <vt:lpstr>Flipped classroom</vt:lpstr>
      <vt:lpstr>presentation</vt:lpstr>
      <vt:lpstr>Slajd 16</vt:lpstr>
      <vt:lpstr>Slajd 17</vt:lpstr>
      <vt:lpstr>Fun and learning comic workshop</vt:lpstr>
      <vt:lpstr>Slajd 19</vt:lpstr>
      <vt:lpstr>Slajd 20</vt:lpstr>
      <vt:lpstr>Slajd 21</vt:lpstr>
      <vt:lpstr>Slajd 22</vt:lpstr>
      <vt:lpstr>Valorisation </vt:lpstr>
      <vt:lpstr>Slajd 24</vt:lpstr>
      <vt:lpstr>Reworded students</vt:lpstr>
      <vt:lpstr>To be continued</vt:lpstr>
      <vt:lpstr>Scrabble</vt:lpstr>
      <vt:lpstr>Linoit</vt:lpstr>
      <vt:lpstr>Safer Internet project-comic</vt:lpstr>
      <vt:lpstr>Conclusions</vt:lpstr>
      <vt:lpstr>Slajd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Safer Internet project</dc:title>
  <dc:creator>Korisnik</dc:creator>
  <cp:lastModifiedBy>Korisnik</cp:lastModifiedBy>
  <cp:revision>7</cp:revision>
  <dcterms:created xsi:type="dcterms:W3CDTF">2015-09-05T06:57:19Z</dcterms:created>
  <dcterms:modified xsi:type="dcterms:W3CDTF">2015-10-05T19:12:38Z</dcterms:modified>
</cp:coreProperties>
</file>