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6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74" r:id="rId18"/>
    <p:sldId id="275" r:id="rId19"/>
    <p:sldId id="273" r:id="rId20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0AAEF-34DB-4625-9151-32965ADE8DAA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25.1.2017.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DFDD6-E3F3-4FDF-810E-7A014CF29D3A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415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0AAEF-34DB-4625-9151-32965ADE8DAA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25.1.2017.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DFDD6-E3F3-4FDF-810E-7A014CF29D3A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677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0AAEF-34DB-4625-9151-32965ADE8DAA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25.1.2017.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DFDD6-E3F3-4FDF-810E-7A014CF29D3A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225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0AAEF-34DB-4625-9151-32965ADE8DAA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25.1.2017.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DFDD6-E3F3-4FDF-810E-7A014CF29D3A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57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0AAEF-34DB-4625-9151-32965ADE8DAA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25.1.2017.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DFDD6-E3F3-4FDF-810E-7A014CF29D3A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091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0AAEF-34DB-4625-9151-32965ADE8DAA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25.1.2017.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DFDD6-E3F3-4FDF-810E-7A014CF29D3A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084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0AAEF-34DB-4625-9151-32965ADE8DAA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25.1.2017.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DFDD6-E3F3-4FDF-810E-7A014CF29D3A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039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0AAEF-34DB-4625-9151-32965ADE8DAA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25.1.2017.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DFDD6-E3F3-4FDF-810E-7A014CF29D3A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798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0AAEF-34DB-4625-9151-32965ADE8DAA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25.1.2017.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DFDD6-E3F3-4FDF-810E-7A014CF29D3A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322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0AAEF-34DB-4625-9151-32965ADE8DAA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25.1.2017.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DFDD6-E3F3-4FDF-810E-7A014CF29D3A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916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0AAEF-34DB-4625-9151-32965ADE8DAA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25.1.2017.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DFDD6-E3F3-4FDF-810E-7A014CF29D3A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629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87000"/>
            <a:lum bright="30000" contrast="-18000"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E0AAEF-34DB-4625-9151-32965ADE8DAA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25.1.2017.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DFDD6-E3F3-4FDF-810E-7A014CF29D3A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606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eatonvillenews.net/helen.html" TargetMode="Externa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ernstmaissen.ch/weltreise/weltreise-12.htm" TargetMode="Externa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hyperlink" Target="http://hablajapones.org/galeria/displayimage.php?album=random&amp;cat=0&amp;pos=-17&amp;isplayimage_php?album=random&amp;lang=russian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hyperlink" Target="http://www.redesdelsur.com/sanjuan/rayo/" TargetMode="Externa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hyperlink" Target="http://digilander.libero.it/bianco14/04.html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msxlabs.org/.../54753-yanar-daglar.html" TargetMode="External"/><Relationship Id="rId5" Type="http://schemas.openxmlformats.org/officeDocument/2006/relationships/image" Target="../media/image31.jpeg"/><Relationship Id="rId4" Type="http://schemas.openxmlformats.org/officeDocument/2006/relationships/hyperlink" Target="http://www.top7.hu/site.php?data%5baction%5d=showpage&amp;data%5barticleid%5d=451&amp;data%5breserv%5d=y&amp;data%5breserv%5d=y&amp;data%5bgyid%5d=232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academic.brooklyn.cuny.edu/geology/leveson/core/topics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r-HR" sz="5400" b="1" dirty="0" smtClean="0"/>
              <a:t>VULKANI</a:t>
            </a:r>
            <a:endParaRPr lang="hr-HR" sz="5400" b="1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4542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60648"/>
            <a:ext cx="9144000" cy="5865515"/>
          </a:xfrm>
        </p:spPr>
        <p:txBody>
          <a:bodyPr/>
          <a:lstStyle/>
          <a:p>
            <a:pPr marL="0" indent="0">
              <a:lnSpc>
                <a:spcPct val="150000"/>
              </a:lnSpc>
              <a:spcAft>
                <a:spcPts val="1000"/>
              </a:spcAft>
              <a:buNone/>
            </a:pPr>
            <a:r>
              <a:rPr lang="hr-HR" sz="2800" dirty="0">
                <a:latin typeface="Times New Roman"/>
                <a:ea typeface="Calibri"/>
                <a:cs typeface="Times New Roman"/>
              </a:rPr>
              <a:t>c) stratovulkani</a:t>
            </a:r>
            <a:endParaRPr lang="hr-HR" sz="2800" dirty="0"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r-HR" sz="2800" dirty="0" smtClean="0">
                <a:latin typeface="Times New Roman"/>
                <a:ea typeface="Calibri"/>
                <a:cs typeface="Times New Roman"/>
              </a:rPr>
              <a:t>veliki </a:t>
            </a:r>
            <a:r>
              <a:rPr lang="hr-HR" sz="2800" dirty="0">
                <a:latin typeface="Times New Roman"/>
                <a:ea typeface="Calibri"/>
                <a:cs typeface="Times New Roman"/>
              </a:rPr>
              <a:t>i visoki, najopasniji</a:t>
            </a:r>
            <a:endParaRPr lang="hr-HR" sz="2800" dirty="0"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r-HR" sz="2800" dirty="0" smtClean="0">
                <a:latin typeface="Times New Roman"/>
                <a:ea typeface="Calibri"/>
                <a:cs typeface="Times New Roman"/>
              </a:rPr>
              <a:t>npr</a:t>
            </a:r>
            <a:r>
              <a:rPr lang="hr-HR" sz="2800" dirty="0">
                <a:latin typeface="Times New Roman"/>
                <a:ea typeface="Calibri"/>
                <a:cs typeface="Times New Roman"/>
              </a:rPr>
              <a:t>. Etna, Vezuv, Stromboli, Fuji, Mt. St. Helens, Mt. Pelee</a:t>
            </a:r>
            <a:endParaRPr lang="hr-HR" sz="2800" dirty="0">
              <a:ea typeface="Calibri"/>
              <a:cs typeface="Times New Roman"/>
            </a:endParaRPr>
          </a:p>
          <a:p>
            <a:endParaRPr lang="hr-H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9" y="2708920"/>
            <a:ext cx="5533626" cy="4149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3276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9"/>
          <p:cNvSpPr txBox="1">
            <a:spLocks noChangeArrowheads="1"/>
          </p:cNvSpPr>
          <p:nvPr/>
        </p:nvSpPr>
        <p:spPr bwMode="auto">
          <a:xfrm>
            <a:off x="323850" y="115888"/>
            <a:ext cx="34845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r-HR"/>
              <a:t>Mt. St. HELENS, Washington</a:t>
            </a:r>
          </a:p>
        </p:txBody>
      </p:sp>
      <p:pic>
        <p:nvPicPr>
          <p:cNvPr id="64515" name="Picture 11" descr="Mt"/>
          <p:cNvPicPr>
            <a:picLocks noChangeAspect="1" noChangeArrowheads="1"/>
          </p:cNvPicPr>
          <p:nvPr/>
        </p:nvPicPr>
        <p:blipFill>
          <a:blip r:embed="rId2" cstate="print"/>
          <a:srcRect r="2737"/>
          <a:stretch>
            <a:fillRect/>
          </a:stretch>
        </p:blipFill>
        <p:spPr bwMode="auto">
          <a:xfrm>
            <a:off x="6100763" y="3095625"/>
            <a:ext cx="2538412" cy="352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6" name="Rectangle 12"/>
          <p:cNvSpPr>
            <a:spLocks noChangeArrowheads="1"/>
          </p:cNvSpPr>
          <p:nvPr/>
        </p:nvSpPr>
        <p:spPr bwMode="auto">
          <a:xfrm>
            <a:off x="6035675" y="6632575"/>
            <a:ext cx="2667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hr-HR" sz="1000"/>
              <a:t>blogs.britannica.com/.../2007/05/image-2.jpg</a:t>
            </a:r>
            <a:br>
              <a:rPr lang="hr-HR" sz="1000"/>
            </a:br>
            <a:endParaRPr lang="hr-HR" sz="1000"/>
          </a:p>
        </p:txBody>
      </p:sp>
      <p:pic>
        <p:nvPicPr>
          <p:cNvPr id="64517" name="Picture 14" descr="2427-2"/>
          <p:cNvPicPr>
            <a:picLocks noChangeAspect="1" noChangeArrowheads="1"/>
          </p:cNvPicPr>
          <p:nvPr/>
        </p:nvPicPr>
        <p:blipFill>
          <a:blip r:embed="rId3" cstate="print"/>
          <a:srcRect r="3625" b="4893"/>
          <a:stretch>
            <a:fillRect/>
          </a:stretch>
        </p:blipFill>
        <p:spPr bwMode="auto">
          <a:xfrm>
            <a:off x="684213" y="692150"/>
            <a:ext cx="2951162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8" name="Rectangle 15"/>
          <p:cNvSpPr>
            <a:spLocks noChangeArrowheads="1"/>
          </p:cNvSpPr>
          <p:nvPr/>
        </p:nvSpPr>
        <p:spPr bwMode="auto">
          <a:xfrm>
            <a:off x="611188" y="3284538"/>
            <a:ext cx="23336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hr-HR" sz="1000"/>
              <a:t>https:/.../wwwimg/img/tours/2427-2.jpg</a:t>
            </a:r>
            <a:br>
              <a:rPr lang="hr-HR" sz="1000"/>
            </a:br>
            <a:endParaRPr lang="hr-HR" sz="1000"/>
          </a:p>
        </p:txBody>
      </p:sp>
      <p:sp>
        <p:nvSpPr>
          <p:cNvPr id="64519" name="Rectangle 19"/>
          <p:cNvSpPr>
            <a:spLocks noChangeArrowheads="1"/>
          </p:cNvSpPr>
          <p:nvPr/>
        </p:nvSpPr>
        <p:spPr bwMode="auto">
          <a:xfrm>
            <a:off x="5030788" y="2781300"/>
            <a:ext cx="31130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hr-HR" sz="1000"/>
              <a:t>www.osti.gov/sciencelab/images/MSH05_st_helen...</a:t>
            </a:r>
            <a:br>
              <a:rPr lang="hr-HR" sz="1000"/>
            </a:br>
            <a:endParaRPr lang="hr-HR" sz="1000"/>
          </a:p>
        </p:txBody>
      </p:sp>
      <p:pic>
        <p:nvPicPr>
          <p:cNvPr id="64520" name="Picture 23" descr="st_helen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22788" y="188913"/>
            <a:ext cx="4152900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21" name="Rectangle 24"/>
          <p:cNvSpPr>
            <a:spLocks noChangeArrowheads="1"/>
          </p:cNvSpPr>
          <p:nvPr/>
        </p:nvSpPr>
        <p:spPr bwMode="auto">
          <a:xfrm>
            <a:off x="5219700" y="2708275"/>
            <a:ext cx="331311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r-HR" sz="1000"/>
              <a:t>http://upload.moldova.org/social/calamitati/st_helens.jpg</a:t>
            </a:r>
          </a:p>
        </p:txBody>
      </p:sp>
      <p:pic>
        <p:nvPicPr>
          <p:cNvPr id="64522" name="Picture 26" descr="TONY%20MT%20ST%20HELENS%20135F007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388" y="3789363"/>
            <a:ext cx="5616575" cy="270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23" name="Rectangle 27"/>
          <p:cNvSpPr>
            <a:spLocks noChangeArrowheads="1"/>
          </p:cNvSpPr>
          <p:nvPr/>
        </p:nvSpPr>
        <p:spPr bwMode="auto">
          <a:xfrm>
            <a:off x="250825" y="6537325"/>
            <a:ext cx="23415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hr-HR" sz="1000" b="1">
                <a:hlinkClick r:id="rId6"/>
              </a:rPr>
              <a:t>www.eatonvillenews.net/helen.html</a:t>
            </a:r>
            <a:r>
              <a:rPr lang="hr-HR" sz="10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8733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5" descr="mt-pelee-7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3141663"/>
            <a:ext cx="4454525" cy="334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9" name="Picture 7" descr="Pelee_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825" y="188913"/>
            <a:ext cx="3935413" cy="243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0" name="Picture 9" descr="07_26"/>
          <p:cNvPicPr>
            <a:picLocks noChangeAspect="1" noChangeArrowheads="1"/>
          </p:cNvPicPr>
          <p:nvPr/>
        </p:nvPicPr>
        <p:blipFill>
          <a:blip r:embed="rId4" cstate="print"/>
          <a:srcRect t="4335"/>
          <a:stretch>
            <a:fillRect/>
          </a:stretch>
        </p:blipFill>
        <p:spPr bwMode="auto">
          <a:xfrm>
            <a:off x="4859338" y="2708275"/>
            <a:ext cx="4140200" cy="396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1" name="Text Box 10"/>
          <p:cNvSpPr txBox="1">
            <a:spLocks noChangeArrowheads="1"/>
          </p:cNvSpPr>
          <p:nvPr/>
        </p:nvSpPr>
        <p:spPr bwMode="auto">
          <a:xfrm>
            <a:off x="1095375" y="974725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65542" name="Text Box 11"/>
          <p:cNvSpPr txBox="1">
            <a:spLocks noChangeArrowheads="1"/>
          </p:cNvSpPr>
          <p:nvPr/>
        </p:nvSpPr>
        <p:spPr bwMode="auto">
          <a:xfrm>
            <a:off x="260845" y="1196975"/>
            <a:ext cx="298350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r-HR" sz="2400" dirty="0"/>
              <a:t>Mt. PELEE, Martinique</a:t>
            </a:r>
          </a:p>
        </p:txBody>
      </p:sp>
      <p:sp>
        <p:nvSpPr>
          <p:cNvPr id="95244" name="Text Box 12"/>
          <p:cNvSpPr txBox="1">
            <a:spLocks noChangeArrowheads="1"/>
          </p:cNvSpPr>
          <p:nvPr/>
        </p:nvSpPr>
        <p:spPr bwMode="auto">
          <a:xfrm>
            <a:off x="4932363" y="6670675"/>
            <a:ext cx="3292475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hr-HR" sz="800">
                <a:effectLst>
                  <a:outerShdw blurRad="38100" dist="38100" dir="2700000" algn="tl">
                    <a:srgbClr val="000000"/>
                  </a:outerShdw>
                </a:effectLst>
              </a:rPr>
              <a:t>preuzeto iz: Plummer, Ch.C., McGeary, D.  (1993): Physical Geology</a:t>
            </a:r>
          </a:p>
        </p:txBody>
      </p:sp>
      <p:sp>
        <p:nvSpPr>
          <p:cNvPr id="65544" name="Rectangle 14"/>
          <p:cNvSpPr>
            <a:spLocks noChangeArrowheads="1"/>
          </p:cNvSpPr>
          <p:nvPr/>
        </p:nvSpPr>
        <p:spPr bwMode="auto">
          <a:xfrm>
            <a:off x="5003800" y="2349500"/>
            <a:ext cx="36798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r-HR" sz="1000"/>
              <a:t>http://volcano.und.edu/vwdocs/EOSslides/slides-txt/slide6.html</a:t>
            </a:r>
          </a:p>
        </p:txBody>
      </p:sp>
      <p:sp>
        <p:nvSpPr>
          <p:cNvPr id="65545" name="Rectangle 15"/>
          <p:cNvSpPr>
            <a:spLocks noChangeArrowheads="1"/>
          </p:cNvSpPr>
          <p:nvPr/>
        </p:nvSpPr>
        <p:spPr bwMode="auto">
          <a:xfrm>
            <a:off x="179388" y="6237288"/>
            <a:ext cx="31464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hr-HR" sz="1000" b="1">
                <a:hlinkClick r:id="rId5"/>
              </a:rPr>
              <a:t>www.ernstmaissen.ch/weltreise/weltreise-12.htm</a:t>
            </a:r>
            <a:r>
              <a:rPr lang="hr-HR" sz="10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2844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5" descr="fujiyam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5600" y="188913"/>
            <a:ext cx="34861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3" name="Picture 7" descr="ISS008-E-17326_lr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36838"/>
            <a:ext cx="4043363" cy="404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4" name="Picture 11" descr="fujiyama"/>
          <p:cNvPicPr>
            <a:picLocks noChangeAspect="1" noChangeArrowheads="1"/>
          </p:cNvPicPr>
          <p:nvPr/>
        </p:nvPicPr>
        <p:blipFill>
          <a:blip r:embed="rId4" cstate="print"/>
          <a:srcRect b="6721"/>
          <a:stretch>
            <a:fillRect/>
          </a:stretch>
        </p:blipFill>
        <p:spPr bwMode="auto">
          <a:xfrm>
            <a:off x="4211638" y="3284538"/>
            <a:ext cx="4762500" cy="266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5" name="Text Box 12"/>
          <p:cNvSpPr txBox="1">
            <a:spLocks noChangeArrowheads="1"/>
          </p:cNvSpPr>
          <p:nvPr/>
        </p:nvSpPr>
        <p:spPr bwMode="auto">
          <a:xfrm>
            <a:off x="250825" y="692150"/>
            <a:ext cx="143821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r-HR" sz="2400" dirty="0"/>
              <a:t>FUJIYAMA</a:t>
            </a:r>
          </a:p>
        </p:txBody>
      </p:sp>
      <p:sp>
        <p:nvSpPr>
          <p:cNvPr id="66566" name="Rectangle 13"/>
          <p:cNvSpPr>
            <a:spLocks noChangeArrowheads="1"/>
          </p:cNvSpPr>
          <p:nvPr/>
        </p:nvSpPr>
        <p:spPr bwMode="auto">
          <a:xfrm>
            <a:off x="6084888" y="5661025"/>
            <a:ext cx="276383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hr-HR" sz="1000" b="1">
                <a:hlinkClick r:id="rId5"/>
              </a:rPr>
              <a:t>http://www.redesdelsur.com/sanjuan/rayo/</a:t>
            </a:r>
            <a:r>
              <a:rPr lang="hr-HR" sz="1000"/>
              <a:t> </a:t>
            </a:r>
          </a:p>
        </p:txBody>
      </p:sp>
      <p:pic>
        <p:nvPicPr>
          <p:cNvPr id="66567" name="Picture 15" descr="normal_1008_composite_volc_Fujiyama"/>
          <p:cNvPicPr>
            <a:picLocks noChangeAspect="1" noChangeArrowheads="1"/>
          </p:cNvPicPr>
          <p:nvPr/>
        </p:nvPicPr>
        <p:blipFill>
          <a:blip r:embed="rId6" cstate="print"/>
          <a:srcRect l="1921" t="3130" r="3342" b="4286"/>
          <a:stretch>
            <a:fillRect/>
          </a:stretch>
        </p:blipFill>
        <p:spPr bwMode="auto">
          <a:xfrm>
            <a:off x="2092325" y="333375"/>
            <a:ext cx="3095625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8" name="Rectangle 16"/>
          <p:cNvSpPr>
            <a:spLocks noChangeArrowheads="1"/>
          </p:cNvSpPr>
          <p:nvPr/>
        </p:nvSpPr>
        <p:spPr bwMode="auto">
          <a:xfrm>
            <a:off x="2051050" y="2276475"/>
            <a:ext cx="31765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hr-HR" sz="1000" b="1">
                <a:hlinkClick r:id="rId7"/>
              </a:rPr>
              <a:t>hablajapones.org/galeria/displayimage.php?alb...</a:t>
            </a:r>
            <a:r>
              <a:rPr lang="hr-HR" sz="1000"/>
              <a:t> </a:t>
            </a:r>
          </a:p>
        </p:txBody>
      </p:sp>
      <p:sp>
        <p:nvSpPr>
          <p:cNvPr id="66569" name="Rectangle 17"/>
          <p:cNvSpPr>
            <a:spLocks noChangeArrowheads="1"/>
          </p:cNvSpPr>
          <p:nvPr/>
        </p:nvSpPr>
        <p:spPr bwMode="auto">
          <a:xfrm>
            <a:off x="5435600" y="2276475"/>
            <a:ext cx="275431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r-HR" sz="1000"/>
              <a:t>http://www.peakware.com/photos/fujiyama.jpg</a:t>
            </a:r>
          </a:p>
        </p:txBody>
      </p:sp>
    </p:spTree>
    <p:extLst>
      <p:ext uri="{BB962C8B-B14F-4D97-AF65-F5344CB8AC3E}">
        <p14:creationId xmlns:p14="http://schemas.microsoft.com/office/powerpoint/2010/main" val="307887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10"/>
          <p:cNvSpPr txBox="1">
            <a:spLocks noChangeArrowheads="1"/>
          </p:cNvSpPr>
          <p:nvPr/>
        </p:nvSpPr>
        <p:spPr bwMode="auto">
          <a:xfrm>
            <a:off x="250825" y="692150"/>
            <a:ext cx="39243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2400" b="1" dirty="0" smtClean="0"/>
              <a:t>Vezuv</a:t>
            </a:r>
            <a:endParaRPr lang="hr-HR" sz="2400" dirty="0"/>
          </a:p>
        </p:txBody>
      </p:sp>
      <p:pic>
        <p:nvPicPr>
          <p:cNvPr id="69635" name="Picture 16" descr="Im00704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3" y="3716338"/>
            <a:ext cx="4643437" cy="293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6" name="Picture 18" descr="olas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3284538"/>
            <a:ext cx="4073525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7" name="Rectangle 19"/>
          <p:cNvSpPr>
            <a:spLocks noChangeArrowheads="1"/>
          </p:cNvSpPr>
          <p:nvPr/>
        </p:nvSpPr>
        <p:spPr bwMode="auto">
          <a:xfrm>
            <a:off x="107950" y="6381750"/>
            <a:ext cx="35179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hr-HR" sz="1000" b="1">
                <a:hlinkClick r:id="rId4"/>
              </a:rPr>
              <a:t>www.top7.hu/site.php?data%5Baction%5D=showpag...</a:t>
            </a:r>
            <a:r>
              <a:rPr lang="hr-HR" sz="1000"/>
              <a:t> </a:t>
            </a:r>
          </a:p>
        </p:txBody>
      </p:sp>
      <p:pic>
        <p:nvPicPr>
          <p:cNvPr id="69638" name="Picture 22" descr="merce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56125" y="260350"/>
            <a:ext cx="4552950" cy="303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9" name="Rectangle 29"/>
          <p:cNvSpPr>
            <a:spLocks noChangeArrowheads="1"/>
          </p:cNvSpPr>
          <p:nvPr/>
        </p:nvSpPr>
        <p:spPr bwMode="auto">
          <a:xfrm>
            <a:off x="4572000" y="3284538"/>
            <a:ext cx="29225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hr-HR" sz="1000" b="1">
                <a:hlinkClick r:id="rId6"/>
              </a:rPr>
              <a:t>www.msxlabs.org/.../54753-yanar-daglar.html</a:t>
            </a:r>
            <a:r>
              <a:rPr lang="hr-HR" sz="1000"/>
              <a:t> </a:t>
            </a:r>
          </a:p>
        </p:txBody>
      </p:sp>
      <p:sp>
        <p:nvSpPr>
          <p:cNvPr id="69640" name="Rectangle 32"/>
          <p:cNvSpPr>
            <a:spLocks noChangeArrowheads="1"/>
          </p:cNvSpPr>
          <p:nvPr/>
        </p:nvSpPr>
        <p:spPr bwMode="auto">
          <a:xfrm>
            <a:off x="6767513" y="6613525"/>
            <a:ext cx="23764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hr-HR" sz="1000" b="1">
                <a:hlinkClick r:id="rId7"/>
              </a:rPr>
              <a:t>digilander.libero.it/bianco14/04.html</a:t>
            </a:r>
            <a:r>
              <a:rPr lang="hr-HR" sz="10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9987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16632"/>
            <a:ext cx="8507288" cy="6009531"/>
          </a:xfrm>
        </p:spPr>
        <p:txBody>
          <a:bodyPr/>
          <a:lstStyle/>
          <a:p>
            <a:pPr>
              <a:spcAft>
                <a:spcPts val="1000"/>
              </a:spcAft>
            </a:pPr>
            <a:r>
              <a:rPr lang="hr-HR" sz="2400" dirty="0">
                <a:latin typeface="Times New Roman"/>
                <a:ea typeface="Calibri"/>
                <a:cs typeface="Times New Roman"/>
              </a:rPr>
              <a:t>prema aktivnosti:</a:t>
            </a:r>
            <a:endParaRPr lang="hr-HR" sz="2400" dirty="0">
              <a:ea typeface="Calibri"/>
              <a:cs typeface="Times New Roman"/>
            </a:endParaRPr>
          </a:p>
          <a:p>
            <a:pPr marL="0" indent="0">
              <a:spcAft>
                <a:spcPts val="1000"/>
              </a:spcAft>
              <a:buNone/>
            </a:pPr>
            <a:r>
              <a:rPr lang="hr-HR" sz="2400" dirty="0">
                <a:latin typeface="Times New Roman"/>
                <a:ea typeface="Calibri"/>
                <a:cs typeface="Times New Roman"/>
              </a:rPr>
              <a:t>a) aktivni</a:t>
            </a:r>
            <a:endParaRPr lang="hr-HR" sz="2400" dirty="0">
              <a:ea typeface="Calibri"/>
              <a:cs typeface="Times New Roman"/>
            </a:endParaRPr>
          </a:p>
          <a:p>
            <a:pPr marL="0" indent="0">
              <a:spcAft>
                <a:spcPts val="1000"/>
              </a:spcAft>
              <a:buNone/>
            </a:pPr>
            <a:r>
              <a:rPr lang="hr-HR" sz="2400" dirty="0">
                <a:latin typeface="Times New Roman"/>
                <a:ea typeface="Calibri"/>
                <a:cs typeface="Times New Roman"/>
              </a:rPr>
              <a:t>b) u</a:t>
            </a:r>
            <a:r>
              <a:rPr lang="hr-HR" sz="2400" dirty="0" smtClean="0">
                <a:latin typeface="Times New Roman"/>
                <a:ea typeface="Calibri"/>
                <a:cs typeface="Times New Roman"/>
              </a:rPr>
              <a:t>gasli</a:t>
            </a:r>
          </a:p>
          <a:p>
            <a:pPr>
              <a:spcAft>
                <a:spcPts val="1000"/>
              </a:spcAft>
            </a:pPr>
            <a:r>
              <a:rPr lang="hr-HR" sz="2400" dirty="0">
                <a:latin typeface="Times New Roman"/>
                <a:ea typeface="Calibri"/>
                <a:cs typeface="Times New Roman"/>
              </a:rPr>
              <a:t>najviše vulkana – PACIFIČKI VATRENI PRSTEN</a:t>
            </a:r>
            <a:endParaRPr lang="hr-HR" sz="2000" dirty="0">
              <a:ea typeface="Calibri"/>
              <a:cs typeface="Times New Roman"/>
            </a:endParaRPr>
          </a:p>
          <a:p>
            <a:pPr marL="0" indent="0">
              <a:spcAft>
                <a:spcPts val="1000"/>
              </a:spcAft>
              <a:buNone/>
            </a:pPr>
            <a:r>
              <a:rPr lang="hr-HR" sz="2400" dirty="0">
                <a:latin typeface="Times New Roman"/>
                <a:ea typeface="Calibri"/>
                <a:cs typeface="Times New Roman"/>
              </a:rPr>
              <a:t>                             </a:t>
            </a:r>
            <a:r>
              <a:rPr lang="hr-HR" sz="2400" dirty="0" smtClean="0">
                <a:latin typeface="Times New Roman"/>
                <a:ea typeface="Calibri"/>
                <a:cs typeface="Times New Roman"/>
              </a:rPr>
              <a:t>  - </a:t>
            </a:r>
            <a:r>
              <a:rPr lang="hr-HR" sz="2400" dirty="0">
                <a:latin typeface="Times New Roman"/>
                <a:ea typeface="Calibri"/>
                <a:cs typeface="Times New Roman"/>
              </a:rPr>
              <a:t>država – Indonezija</a:t>
            </a:r>
            <a:endParaRPr lang="hr-HR" sz="2000" dirty="0">
              <a:ea typeface="Calibri"/>
              <a:cs typeface="Times New Roman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None/>
            </a:pPr>
            <a:endParaRPr lang="hr-HR" sz="2400" dirty="0">
              <a:ea typeface="Calibri"/>
              <a:cs typeface="Times New Roman"/>
            </a:endParaRPr>
          </a:p>
          <a:p>
            <a:endParaRPr lang="hr-H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849001"/>
            <a:ext cx="5961515" cy="400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6378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36104"/>
          </a:xfrm>
        </p:spPr>
        <p:txBody>
          <a:bodyPr>
            <a:normAutofit/>
          </a:bodyPr>
          <a:lstStyle/>
          <a:p>
            <a:pPr algn="l"/>
            <a:r>
              <a:rPr lang="hr-HR" sz="3200" dirty="0" smtClean="0"/>
              <a:t>POSLJEDICE</a:t>
            </a:r>
            <a:endParaRPr lang="hr-H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052736"/>
            <a:ext cx="8507288" cy="507342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r-HR" sz="2800" dirty="0" smtClean="0">
                <a:latin typeface="Times New Roman"/>
                <a:ea typeface="Calibri"/>
                <a:cs typeface="Times New Roman"/>
              </a:rPr>
              <a:t>LAHARI </a:t>
            </a:r>
            <a:r>
              <a:rPr lang="hr-HR" sz="2800" dirty="0">
                <a:latin typeface="Times New Roman"/>
                <a:ea typeface="Calibri"/>
                <a:cs typeface="Times New Roman"/>
              </a:rPr>
              <a:t>– bujice blata</a:t>
            </a:r>
            <a:endParaRPr lang="hr-HR" sz="2800" dirty="0"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r-HR" sz="2800" dirty="0" smtClean="0">
                <a:latin typeface="Times New Roman"/>
                <a:ea typeface="Calibri"/>
                <a:cs typeface="Times New Roman"/>
              </a:rPr>
              <a:t>vrlo </a:t>
            </a:r>
            <a:r>
              <a:rPr lang="hr-HR" sz="2800" dirty="0">
                <a:latin typeface="Times New Roman"/>
                <a:ea typeface="Calibri"/>
                <a:cs typeface="Times New Roman"/>
              </a:rPr>
              <a:t>plodno tlo</a:t>
            </a:r>
            <a:endParaRPr lang="hr-HR" sz="2800" dirty="0"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r-HR" sz="2800" dirty="0" smtClean="0">
                <a:latin typeface="Times New Roman"/>
                <a:ea typeface="Calibri"/>
                <a:cs typeface="Times New Roman"/>
              </a:rPr>
              <a:t>mineralni </a:t>
            </a:r>
            <a:r>
              <a:rPr lang="hr-HR" sz="2800" dirty="0">
                <a:latin typeface="Times New Roman"/>
                <a:ea typeface="Calibri"/>
                <a:cs typeface="Times New Roman"/>
              </a:rPr>
              <a:t>i termalni izvori</a:t>
            </a:r>
            <a:endParaRPr lang="hr-HR" sz="2800" dirty="0"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r-HR" sz="2800" dirty="0" smtClean="0">
                <a:latin typeface="Times New Roman"/>
                <a:ea typeface="Calibri"/>
                <a:cs typeface="Times New Roman"/>
              </a:rPr>
              <a:t>GEJZIRI</a:t>
            </a:r>
            <a:endParaRPr lang="hr-HR" sz="2800" dirty="0">
              <a:ea typeface="Calibri"/>
              <a:cs typeface="Times New Roman"/>
            </a:endParaRPr>
          </a:p>
        </p:txBody>
      </p:sp>
      <p:pic>
        <p:nvPicPr>
          <p:cNvPr id="9218" name="Picture 2" descr="C:\Users\MONIKA\Desktop\gejzir shem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1" y="3788583"/>
            <a:ext cx="3600400" cy="2823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MONIKA\Desktop\$$H_39ACDA14_gejzi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16632"/>
            <a:ext cx="3628268" cy="4245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0371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1266"/>
            <a:ext cx="8229600" cy="1143000"/>
          </a:xfrm>
        </p:spPr>
        <p:txBody>
          <a:bodyPr/>
          <a:lstStyle/>
          <a:p>
            <a:r>
              <a:rPr lang="hr-HR" dirty="0" smtClean="0"/>
              <a:t>Plava laguna (Island)</a:t>
            </a:r>
            <a:endParaRPr lang="hr-HR" dirty="0"/>
          </a:p>
        </p:txBody>
      </p:sp>
      <p:pic>
        <p:nvPicPr>
          <p:cNvPr id="1026" name="Picture 2" descr="C:\Users\Valentina\Desktop\plava lagun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" y="1032790"/>
            <a:ext cx="4536504" cy="306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Valentina\Desktop\1618592_845444242233593_9097070598310378065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809" y="1121328"/>
            <a:ext cx="4752528" cy="316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Valentina\Desktop\12549086_845444225566928_8058283417371390745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276" y="4005065"/>
            <a:ext cx="5027028" cy="281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2296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914" y="281772"/>
            <a:ext cx="8229600" cy="994122"/>
          </a:xfrm>
        </p:spPr>
        <p:txBody>
          <a:bodyPr/>
          <a:lstStyle/>
          <a:p>
            <a:r>
              <a:rPr lang="hr-HR" dirty="0"/>
              <a:t> Eyjafjallasjokulla </a:t>
            </a:r>
            <a:r>
              <a:rPr lang="hr-HR" dirty="0" smtClean="0"/>
              <a:t>(2010.)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281218"/>
            <a:ext cx="6246084" cy="5475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27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260648"/>
            <a:ext cx="8435280" cy="5865515"/>
          </a:xfrm>
        </p:spPr>
        <p:txBody>
          <a:bodyPr/>
          <a:lstStyle/>
          <a:p>
            <a:pPr lvl="0">
              <a:lnSpc>
                <a:spcPct val="150000"/>
              </a:lnSpc>
              <a:spcAft>
                <a:spcPts val="1000"/>
              </a:spcAft>
            </a:pPr>
            <a:r>
              <a:rPr lang="hr-HR" sz="25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FUMAROLE </a:t>
            </a:r>
            <a:r>
              <a:rPr lang="hr-HR" sz="25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– izvori plinova i pare</a:t>
            </a:r>
            <a:endParaRPr lang="hr-HR" sz="22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>
              <a:lnSpc>
                <a:spcPct val="150000"/>
              </a:lnSpc>
              <a:spcAft>
                <a:spcPts val="1000"/>
              </a:spcAft>
            </a:pPr>
            <a:r>
              <a:rPr lang="hr-HR" sz="25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S</a:t>
            </a:r>
            <a:r>
              <a:rPr lang="hr-HR" sz="25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OLFATARE </a:t>
            </a:r>
            <a:r>
              <a:rPr lang="hr-HR" sz="25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– izvori sumporovodika</a:t>
            </a:r>
            <a:endParaRPr lang="hr-HR" sz="22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/>
            <a:r>
              <a:rPr lang="hr-HR" sz="2500" dirty="0" smtClean="0">
                <a:solidFill>
                  <a:prstClr val="black"/>
                </a:solidFill>
                <a:latin typeface="Times New Roman"/>
                <a:ea typeface="Calibri"/>
              </a:rPr>
              <a:t>MOFETE </a:t>
            </a:r>
            <a:r>
              <a:rPr lang="hr-HR" sz="2500" dirty="0">
                <a:solidFill>
                  <a:prstClr val="black"/>
                </a:solidFill>
                <a:latin typeface="Times New Roman"/>
                <a:ea typeface="Calibri"/>
              </a:rPr>
              <a:t>– izvori CO</a:t>
            </a:r>
            <a:r>
              <a:rPr lang="hr-HR" sz="2500" baseline="-25000" dirty="0">
                <a:solidFill>
                  <a:prstClr val="black"/>
                </a:solidFill>
                <a:latin typeface="Times New Roman"/>
                <a:ea typeface="Calibri"/>
              </a:rPr>
              <a:t>2</a:t>
            </a:r>
            <a:endParaRPr lang="hr-HR" sz="2500" dirty="0">
              <a:solidFill>
                <a:prstClr val="black"/>
              </a:solidFill>
            </a:endParaRPr>
          </a:p>
          <a:p>
            <a:endParaRPr lang="hr-HR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700808"/>
            <a:ext cx="4645025" cy="279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73016"/>
            <a:ext cx="4662875" cy="3153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1045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260648"/>
            <a:ext cx="5472608" cy="5865515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r-HR" sz="2800" dirty="0">
                <a:latin typeface="Times New Roman"/>
                <a:ea typeface="Calibri"/>
                <a:cs typeface="Times New Roman"/>
              </a:rPr>
              <a:t>ljudi koji ih proučavaju su VULKANOLOZI</a:t>
            </a:r>
            <a:endParaRPr lang="hr-HR" sz="2800" dirty="0"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1000"/>
              </a:spcAft>
              <a:tabLst>
                <a:tab pos="1605280" algn="l"/>
              </a:tabLst>
            </a:pPr>
            <a:r>
              <a:rPr lang="hr-HR" sz="2800" dirty="0" smtClean="0">
                <a:latin typeface="Times New Roman"/>
                <a:ea typeface="Calibri"/>
                <a:cs typeface="Times New Roman"/>
              </a:rPr>
              <a:t>MAGMA </a:t>
            </a:r>
            <a:r>
              <a:rPr lang="hr-HR" sz="2800" dirty="0">
                <a:ea typeface="Calibri"/>
                <a:cs typeface="Times New Roman"/>
              </a:rPr>
              <a:t>→</a:t>
            </a:r>
            <a:r>
              <a:rPr lang="hr-HR" sz="2800" dirty="0">
                <a:latin typeface="Times New Roman"/>
                <a:ea typeface="Calibri"/>
                <a:cs typeface="Times New Roman"/>
              </a:rPr>
              <a:t> LAVA</a:t>
            </a:r>
            <a:r>
              <a:rPr lang="hr-HR" dirty="0">
                <a:latin typeface="Times New Roman"/>
                <a:ea typeface="Calibri"/>
                <a:cs typeface="Times New Roman"/>
              </a:rPr>
              <a:t>	</a:t>
            </a:r>
            <a:endParaRPr lang="hr-HR" dirty="0" smtClean="0"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1000"/>
              </a:spcAft>
              <a:tabLst>
                <a:tab pos="1605280" algn="l"/>
              </a:tabLst>
            </a:pPr>
            <a:r>
              <a:rPr lang="hr-HR" sz="2800" dirty="0">
                <a:latin typeface="Times New Roman"/>
                <a:ea typeface="Calibri"/>
              </a:rPr>
              <a:t>mirno izljevanje – nema mnogo plinova i pare</a:t>
            </a:r>
            <a:endParaRPr lang="hr-HR" sz="2800" dirty="0">
              <a:ea typeface="Calibri"/>
              <a:cs typeface="Times New Roman"/>
            </a:endParaRPr>
          </a:p>
          <a:p>
            <a:endParaRPr lang="hr-H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88640"/>
            <a:ext cx="3132656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9038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332656"/>
            <a:ext cx="8435280" cy="5793507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r-HR" sz="2400" dirty="0">
                <a:latin typeface="Times New Roman"/>
                <a:ea typeface="Calibri"/>
                <a:cs typeface="Times New Roman"/>
              </a:rPr>
              <a:t>burno (V. ERUPCIJA) – mnogo plinova i pare</a:t>
            </a:r>
            <a:endParaRPr lang="hr-HR" sz="2400" dirty="0">
              <a:ea typeface="Calibri"/>
              <a:cs typeface="Times New Roman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None/>
            </a:pPr>
            <a:r>
              <a:rPr lang="hr-HR" sz="2400" dirty="0">
                <a:ea typeface="Calibri"/>
                <a:cs typeface="Times New Roman"/>
              </a:rPr>
              <a:t>→</a:t>
            </a:r>
            <a:r>
              <a:rPr lang="hr-HR" sz="2400" dirty="0">
                <a:latin typeface="Times New Roman"/>
                <a:ea typeface="Calibri"/>
                <a:cs typeface="Times New Roman"/>
              </a:rPr>
              <a:t> osim lave izbacuju se: - plinovi, pepeo, dim </a:t>
            </a:r>
            <a:endParaRPr lang="hr-HR" sz="2400" dirty="0">
              <a:ea typeface="Calibri"/>
              <a:cs typeface="Times New Roman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None/>
            </a:pPr>
            <a:r>
              <a:rPr lang="hr-HR" sz="2400" dirty="0">
                <a:latin typeface="Times New Roman"/>
                <a:ea typeface="Calibri"/>
                <a:cs typeface="Times New Roman"/>
              </a:rPr>
              <a:t>                                         - vulkanske bombe</a:t>
            </a:r>
            <a:endParaRPr lang="hr-HR" sz="2400" dirty="0">
              <a:ea typeface="Calibri"/>
              <a:cs typeface="Times New Roman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None/>
            </a:pPr>
            <a:r>
              <a:rPr lang="hr-HR" sz="2400" dirty="0">
                <a:latin typeface="Times New Roman"/>
                <a:ea typeface="Calibri"/>
                <a:cs typeface="Times New Roman"/>
              </a:rPr>
              <a:t>                                         - lapili (komadići lave)</a:t>
            </a:r>
            <a:endParaRPr lang="hr-HR" sz="2400" dirty="0">
              <a:ea typeface="Calibri"/>
              <a:cs typeface="Times New Roman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None/>
            </a:pPr>
            <a:r>
              <a:rPr lang="hr-HR" sz="2400" dirty="0" smtClean="0">
                <a:latin typeface="Times New Roman"/>
                <a:ea typeface="Calibri"/>
                <a:cs typeface="Times New Roman"/>
              </a:rPr>
              <a:t>                                         - </a:t>
            </a:r>
            <a:r>
              <a:rPr lang="hr-HR" sz="2400" dirty="0">
                <a:latin typeface="Times New Roman"/>
                <a:ea typeface="Calibri"/>
                <a:cs typeface="Times New Roman"/>
              </a:rPr>
              <a:t>tuf (stvrdnut pepeo)</a:t>
            </a:r>
            <a:endParaRPr lang="hr-HR" sz="2400" dirty="0">
              <a:ea typeface="Calibri"/>
              <a:cs typeface="Times New Roman"/>
            </a:endParaRPr>
          </a:p>
          <a:p>
            <a:endParaRPr lang="hr-H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88640"/>
            <a:ext cx="2569641" cy="3693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408" y="4192136"/>
            <a:ext cx="4561038" cy="2044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C:\Users\MONIKA\Desktop\lapill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4824"/>
            <a:ext cx="3078413" cy="219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MONIKA\Desktop\17180049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92136"/>
            <a:ext cx="3271462" cy="263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8589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Kilimandžaro </a:t>
            </a:r>
            <a:endParaRPr lang="hr-HR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844824"/>
            <a:ext cx="6912768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8679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16632"/>
            <a:ext cx="8003232" cy="6009531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r-HR" sz="2400" dirty="0">
                <a:latin typeface="Times New Roman"/>
                <a:ea typeface="Calibri"/>
                <a:cs typeface="Times New Roman"/>
              </a:rPr>
              <a:t>dijelovi vulkana: - ognjište magme</a:t>
            </a:r>
            <a:endParaRPr lang="hr-HR" sz="2400" dirty="0">
              <a:ea typeface="Calibri"/>
              <a:cs typeface="Times New Roman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None/>
            </a:pPr>
            <a:r>
              <a:rPr lang="hr-HR" sz="2400" dirty="0">
                <a:latin typeface="Times New Roman"/>
                <a:ea typeface="Calibri"/>
                <a:cs typeface="Times New Roman"/>
              </a:rPr>
              <a:t>                               </a:t>
            </a:r>
            <a:r>
              <a:rPr lang="hr-HR" sz="2400" dirty="0" smtClean="0">
                <a:latin typeface="Times New Roman"/>
                <a:ea typeface="Calibri"/>
                <a:cs typeface="Times New Roman"/>
              </a:rPr>
              <a:t> - </a:t>
            </a:r>
            <a:r>
              <a:rPr lang="hr-HR" sz="2400" dirty="0">
                <a:latin typeface="Times New Roman"/>
                <a:ea typeface="Calibri"/>
                <a:cs typeface="Times New Roman"/>
              </a:rPr>
              <a:t>dimnjak (grotlo)</a:t>
            </a:r>
            <a:endParaRPr lang="hr-HR" sz="2400" dirty="0">
              <a:ea typeface="Calibri"/>
              <a:cs typeface="Times New Roman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None/>
            </a:pPr>
            <a:r>
              <a:rPr lang="hr-HR" sz="2400" dirty="0">
                <a:latin typeface="Times New Roman"/>
                <a:ea typeface="Calibri"/>
                <a:cs typeface="Times New Roman"/>
              </a:rPr>
              <a:t>                               </a:t>
            </a:r>
            <a:r>
              <a:rPr lang="hr-HR" sz="2400" dirty="0" smtClean="0">
                <a:latin typeface="Times New Roman"/>
                <a:ea typeface="Calibri"/>
                <a:cs typeface="Times New Roman"/>
              </a:rPr>
              <a:t> - </a:t>
            </a:r>
            <a:r>
              <a:rPr lang="hr-HR" sz="2400" dirty="0">
                <a:latin typeface="Times New Roman"/>
                <a:ea typeface="Calibri"/>
                <a:cs typeface="Times New Roman"/>
              </a:rPr>
              <a:t>krater</a:t>
            </a:r>
            <a:endParaRPr lang="hr-HR" sz="2400" dirty="0">
              <a:ea typeface="Calibri"/>
              <a:cs typeface="Times New Roman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None/>
            </a:pPr>
            <a:r>
              <a:rPr lang="hr-HR" sz="2400" dirty="0">
                <a:latin typeface="Times New Roman"/>
                <a:ea typeface="Calibri"/>
                <a:cs typeface="Times New Roman"/>
              </a:rPr>
              <a:t>                               </a:t>
            </a:r>
            <a:r>
              <a:rPr lang="hr-HR" sz="24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hr-HR" sz="2400" dirty="0" smtClean="0">
                <a:ea typeface="Calibri"/>
                <a:cs typeface="Times New Roman"/>
              </a:rPr>
              <a:t>→</a:t>
            </a:r>
            <a:r>
              <a:rPr lang="hr-HR" sz="24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hr-HR" sz="2400" dirty="0">
                <a:latin typeface="Times New Roman"/>
                <a:ea typeface="Calibri"/>
                <a:cs typeface="Times New Roman"/>
              </a:rPr>
              <a:t>urušavanjem nastaje KALDERA</a:t>
            </a:r>
            <a:endParaRPr lang="hr-HR" sz="2400" dirty="0">
              <a:ea typeface="Calibri"/>
              <a:cs typeface="Times New Roman"/>
            </a:endParaRPr>
          </a:p>
          <a:p>
            <a:endParaRPr lang="hr-H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21" y="738820"/>
            <a:ext cx="2697887" cy="6118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MONIKA\Desktop\Kalder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134" y="3429000"/>
            <a:ext cx="4962128" cy="3101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9487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08112"/>
          </a:xfrm>
        </p:spPr>
        <p:txBody>
          <a:bodyPr>
            <a:normAutofit/>
          </a:bodyPr>
          <a:lstStyle/>
          <a:p>
            <a:pPr algn="l"/>
            <a:r>
              <a:rPr lang="hr-HR" sz="3200" dirty="0" smtClean="0"/>
              <a:t>VRSTE VULKANA</a:t>
            </a:r>
            <a:endParaRPr lang="hr-H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980728"/>
            <a:ext cx="8363272" cy="5145435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r-HR" sz="2800" dirty="0">
                <a:latin typeface="Times New Roman"/>
                <a:ea typeface="Calibri"/>
                <a:cs typeface="Times New Roman"/>
              </a:rPr>
              <a:t>prema načinu izljevanje lave:</a:t>
            </a:r>
            <a:endParaRPr lang="hr-HR" sz="2800" dirty="0">
              <a:ea typeface="Calibri"/>
              <a:cs typeface="Times New Roman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None/>
            </a:pPr>
            <a:r>
              <a:rPr lang="hr-HR" sz="2800" dirty="0">
                <a:latin typeface="Times New Roman"/>
                <a:ea typeface="Calibri"/>
                <a:cs typeface="Times New Roman"/>
              </a:rPr>
              <a:t>a) islandski tip</a:t>
            </a:r>
            <a:endParaRPr lang="hr-HR" sz="2800" dirty="0">
              <a:ea typeface="Calibri"/>
              <a:cs typeface="Times New Roman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None/>
            </a:pPr>
            <a:r>
              <a:rPr lang="hr-HR" sz="2800" dirty="0">
                <a:latin typeface="Times New Roman"/>
                <a:ea typeface="Calibri"/>
                <a:cs typeface="Times New Roman"/>
              </a:rPr>
              <a:t>b) havajski tip	</a:t>
            </a:r>
            <a:r>
              <a:rPr lang="hr-HR" sz="2800" dirty="0" smtClean="0">
                <a:latin typeface="Times New Roman"/>
                <a:ea typeface="Calibri"/>
                <a:cs typeface="Times New Roman"/>
              </a:rPr>
              <a:t>mirno</a:t>
            </a:r>
            <a:endParaRPr lang="hr-HR" sz="2800" dirty="0">
              <a:ea typeface="Calibri"/>
              <a:cs typeface="Times New Roman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None/>
            </a:pPr>
            <a:r>
              <a:rPr lang="hr-HR" sz="2800" dirty="0">
                <a:latin typeface="Times New Roman"/>
                <a:ea typeface="Calibri"/>
                <a:cs typeface="Times New Roman"/>
              </a:rPr>
              <a:t>c) kalderski tip </a:t>
            </a:r>
            <a:r>
              <a:rPr lang="hr-HR" sz="2800" dirty="0">
                <a:ea typeface="Calibri"/>
                <a:cs typeface="Times New Roman"/>
              </a:rPr>
              <a:t>→</a:t>
            </a:r>
            <a:r>
              <a:rPr lang="hr-HR" sz="2800" dirty="0">
                <a:latin typeface="Times New Roman"/>
                <a:ea typeface="Calibri"/>
                <a:cs typeface="Times New Roman"/>
              </a:rPr>
              <a:t> burno</a:t>
            </a:r>
            <a:endParaRPr lang="hr-HR" sz="2800" dirty="0">
              <a:ea typeface="Calibri"/>
              <a:cs typeface="Times New Roman"/>
            </a:endParaRPr>
          </a:p>
          <a:p>
            <a:endParaRPr lang="hr-HR" dirty="0"/>
          </a:p>
        </p:txBody>
      </p:sp>
      <p:sp>
        <p:nvSpPr>
          <p:cNvPr id="4" name="Right Brace 3"/>
          <p:cNvSpPr/>
          <p:nvPr/>
        </p:nvSpPr>
        <p:spPr>
          <a:xfrm>
            <a:off x="2771800" y="2060848"/>
            <a:ext cx="216024" cy="1296144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49986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6632"/>
            <a:ext cx="8435280" cy="600953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r-HR" sz="2800" dirty="0">
                <a:latin typeface="Times New Roman"/>
                <a:ea typeface="Calibri"/>
                <a:cs typeface="Times New Roman"/>
              </a:rPr>
              <a:t>prema obliku:</a:t>
            </a:r>
            <a:endParaRPr lang="hr-HR" sz="2800" dirty="0">
              <a:ea typeface="Calibri"/>
              <a:cs typeface="Times New Roman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None/>
            </a:pPr>
            <a:r>
              <a:rPr lang="hr-HR" sz="2800" dirty="0">
                <a:latin typeface="Times New Roman"/>
                <a:ea typeface="Calibri"/>
                <a:cs typeface="Times New Roman"/>
              </a:rPr>
              <a:t>a) štitasti</a:t>
            </a:r>
            <a:endParaRPr lang="hr-HR" sz="2800" dirty="0"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r-HR" sz="2800" dirty="0" smtClean="0">
                <a:latin typeface="Times New Roman"/>
                <a:ea typeface="Calibri"/>
                <a:cs typeface="Times New Roman"/>
              </a:rPr>
              <a:t>niski</a:t>
            </a:r>
            <a:r>
              <a:rPr lang="hr-HR" sz="2800" dirty="0">
                <a:latin typeface="Times New Roman"/>
                <a:ea typeface="Calibri"/>
                <a:cs typeface="Times New Roman"/>
              </a:rPr>
              <a:t>, ali veliki pov.</a:t>
            </a:r>
            <a:endParaRPr lang="hr-HR" sz="2800" dirty="0">
              <a:ea typeface="Calibri"/>
              <a:cs typeface="Times New Roman"/>
            </a:endParaRPr>
          </a:p>
          <a:p>
            <a:r>
              <a:rPr lang="hr-HR" sz="2800" dirty="0" smtClean="0">
                <a:latin typeface="Times New Roman"/>
                <a:ea typeface="Calibri"/>
              </a:rPr>
              <a:t>npr</a:t>
            </a:r>
            <a:r>
              <a:rPr lang="hr-HR" sz="2800" dirty="0">
                <a:latin typeface="Times New Roman"/>
                <a:ea typeface="Calibri"/>
              </a:rPr>
              <a:t>. Havajski vulkani</a:t>
            </a:r>
            <a:endParaRPr lang="hr-HR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826" y="332656"/>
            <a:ext cx="5258519" cy="315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Valentina\Desktop\91933-004-DAEEF82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12976"/>
            <a:ext cx="3896126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61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88640"/>
            <a:ext cx="8229600" cy="5937523"/>
          </a:xfrm>
        </p:spPr>
        <p:txBody>
          <a:bodyPr/>
          <a:lstStyle/>
          <a:p>
            <a:pPr marL="0" indent="0">
              <a:lnSpc>
                <a:spcPct val="150000"/>
              </a:lnSpc>
              <a:spcAft>
                <a:spcPts val="1000"/>
              </a:spcAft>
              <a:buNone/>
            </a:pPr>
            <a:r>
              <a:rPr lang="hr-HR" sz="2800" dirty="0">
                <a:latin typeface="Times New Roman"/>
                <a:ea typeface="Calibri"/>
                <a:cs typeface="Times New Roman"/>
              </a:rPr>
              <a:t>b) cinderski</a:t>
            </a:r>
            <a:endParaRPr lang="hr-HR" sz="2800" dirty="0"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r-HR" sz="2800" dirty="0" smtClean="0">
                <a:latin typeface="Times New Roman"/>
                <a:ea typeface="Calibri"/>
                <a:cs typeface="Times New Roman"/>
              </a:rPr>
              <a:t>mali </a:t>
            </a:r>
            <a:r>
              <a:rPr lang="hr-HR" sz="2800" dirty="0">
                <a:latin typeface="Times New Roman"/>
                <a:ea typeface="Calibri"/>
                <a:cs typeface="Times New Roman"/>
              </a:rPr>
              <a:t>i niski</a:t>
            </a:r>
            <a:endParaRPr lang="hr-HR" sz="2800" dirty="0">
              <a:ea typeface="Calibri"/>
              <a:cs typeface="Times New Roman"/>
            </a:endParaRPr>
          </a:p>
          <a:p>
            <a:endParaRPr lang="hr-H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67098"/>
            <a:ext cx="4511675" cy="338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17032"/>
            <a:ext cx="4572000" cy="303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841650"/>
            <a:ext cx="3962400" cy="278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5174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4" name="Text Box 4"/>
          <p:cNvSpPr txBox="1">
            <a:spLocks noChangeArrowheads="1"/>
          </p:cNvSpPr>
          <p:nvPr/>
        </p:nvSpPr>
        <p:spPr bwMode="auto">
          <a:xfrm>
            <a:off x="179388" y="115888"/>
            <a:ext cx="864076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r-HR" b="1">
                <a:effectLst>
                  <a:outerShdw blurRad="38100" dist="38100" dir="2700000" algn="tl">
                    <a:srgbClr val="000000"/>
                  </a:outerShdw>
                </a:effectLst>
              </a:rPr>
              <a:t>npr. Paricutin, Mexico, 1943. god.,  50 m – izgrađen od materijala koji su izbacili plinovi, bez izlijevanja lave</a:t>
            </a:r>
          </a:p>
        </p:txBody>
      </p:sp>
      <p:pic>
        <p:nvPicPr>
          <p:cNvPr id="62467" name="Picture 5" descr="Paricut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275" y="2133600"/>
            <a:ext cx="4968875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8" name="Picture 7" descr="paricutin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1628775"/>
            <a:ext cx="3190875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9" name="Rectangle 8"/>
          <p:cNvSpPr>
            <a:spLocks noChangeArrowheads="1"/>
          </p:cNvSpPr>
          <p:nvPr/>
        </p:nvSpPr>
        <p:spPr bwMode="auto">
          <a:xfrm>
            <a:off x="468313" y="6453188"/>
            <a:ext cx="30559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r-HR" sz="800">
                <a:hlinkClick r:id="rId4"/>
              </a:rPr>
              <a:t>http://academic.brooklyn.cuny.edu/geology/leveson/core/topics/</a:t>
            </a:r>
            <a:endParaRPr lang="hr-HR" sz="800"/>
          </a:p>
          <a:p>
            <a:endParaRPr lang="hr-HR" sz="800"/>
          </a:p>
        </p:txBody>
      </p:sp>
      <p:sp>
        <p:nvSpPr>
          <p:cNvPr id="62470" name="Rectangle 9"/>
          <p:cNvSpPr>
            <a:spLocks noChangeArrowheads="1"/>
          </p:cNvSpPr>
          <p:nvPr/>
        </p:nvSpPr>
        <p:spPr bwMode="auto">
          <a:xfrm>
            <a:off x="4427538" y="5589588"/>
            <a:ext cx="3635375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r-HR" sz="800"/>
              <a:t>http://www.mtuzcu.com/msnspace/images/wonders/05_ParicutinVolcano.jpg</a:t>
            </a:r>
          </a:p>
        </p:txBody>
      </p:sp>
    </p:spTree>
    <p:extLst>
      <p:ext uri="{BB962C8B-B14F-4D97-AF65-F5344CB8AC3E}">
        <p14:creationId xmlns:p14="http://schemas.microsoft.com/office/powerpoint/2010/main" val="289647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</TotalTime>
  <Words>280</Words>
  <Application>Microsoft Office PowerPoint</Application>
  <PresentationFormat>On-screen Show (4:3)</PresentationFormat>
  <Paragraphs>64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tema</vt:lpstr>
      <vt:lpstr>VULKANI</vt:lpstr>
      <vt:lpstr>PowerPoint Presentation</vt:lpstr>
      <vt:lpstr>PowerPoint Presentation</vt:lpstr>
      <vt:lpstr>Kilimandžaro </vt:lpstr>
      <vt:lpstr>PowerPoint Presentation</vt:lpstr>
      <vt:lpstr>VRSTE VULKANA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POSLJEDICE</vt:lpstr>
      <vt:lpstr>Plava laguna (Island)</vt:lpstr>
      <vt:lpstr> Eyjafjallasjokulla (2010.)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VULKANI</dc:title>
  <dc:creator>MONIKA</dc:creator>
  <cp:lastModifiedBy>Valentina</cp:lastModifiedBy>
  <cp:revision>20</cp:revision>
  <dcterms:created xsi:type="dcterms:W3CDTF">2014-02-25T16:08:54Z</dcterms:created>
  <dcterms:modified xsi:type="dcterms:W3CDTF">2017-01-25T16:39:08Z</dcterms:modified>
</cp:coreProperties>
</file>